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s/slide89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5" r:id="rId1"/>
  </p:sldMasterIdLst>
  <p:notesMasterIdLst>
    <p:notesMasterId r:id="rId91"/>
  </p:notesMasterIdLst>
  <p:handoutMasterIdLst>
    <p:handoutMasterId r:id="rId92"/>
  </p:handoutMasterIdLst>
  <p:sldIdLst>
    <p:sldId id="544" r:id="rId2"/>
    <p:sldId id="610" r:id="rId3"/>
    <p:sldId id="611" r:id="rId4"/>
    <p:sldId id="797" r:id="rId5"/>
    <p:sldId id="793" r:id="rId6"/>
    <p:sldId id="692" r:id="rId7"/>
    <p:sldId id="689" r:id="rId8"/>
    <p:sldId id="546" r:id="rId9"/>
    <p:sldId id="690" r:id="rId10"/>
    <p:sldId id="693" r:id="rId11"/>
    <p:sldId id="694" r:id="rId12"/>
    <p:sldId id="695" r:id="rId13"/>
    <p:sldId id="696" r:id="rId14"/>
    <p:sldId id="697" r:id="rId15"/>
    <p:sldId id="698" r:id="rId16"/>
    <p:sldId id="699" r:id="rId17"/>
    <p:sldId id="700" r:id="rId18"/>
    <p:sldId id="701" r:id="rId19"/>
    <p:sldId id="704" r:id="rId20"/>
    <p:sldId id="705" r:id="rId21"/>
    <p:sldId id="702" r:id="rId22"/>
    <p:sldId id="706" r:id="rId23"/>
    <p:sldId id="707" r:id="rId24"/>
    <p:sldId id="762" r:id="rId25"/>
    <p:sldId id="708" r:id="rId26"/>
    <p:sldId id="709" r:id="rId27"/>
    <p:sldId id="763" r:id="rId28"/>
    <p:sldId id="711" r:id="rId29"/>
    <p:sldId id="712" r:id="rId30"/>
    <p:sldId id="713" r:id="rId31"/>
    <p:sldId id="714" r:id="rId32"/>
    <p:sldId id="755" r:id="rId33"/>
    <p:sldId id="772" r:id="rId34"/>
    <p:sldId id="775" r:id="rId35"/>
    <p:sldId id="777" r:id="rId36"/>
    <p:sldId id="778" r:id="rId37"/>
    <p:sldId id="792" r:id="rId38"/>
    <p:sldId id="780" r:id="rId39"/>
    <p:sldId id="795" r:id="rId40"/>
    <p:sldId id="779" r:id="rId41"/>
    <p:sldId id="725" r:id="rId42"/>
    <p:sldId id="726" r:id="rId43"/>
    <p:sldId id="754" r:id="rId44"/>
    <p:sldId id="794" r:id="rId45"/>
    <p:sldId id="715" r:id="rId46"/>
    <p:sldId id="758" r:id="rId47"/>
    <p:sldId id="716" r:id="rId48"/>
    <p:sldId id="717" r:id="rId49"/>
    <p:sldId id="718" r:id="rId50"/>
    <p:sldId id="764" r:id="rId51"/>
    <p:sldId id="719" r:id="rId52"/>
    <p:sldId id="735" r:id="rId53"/>
    <p:sldId id="736" r:id="rId54"/>
    <p:sldId id="737" r:id="rId55"/>
    <p:sldId id="765" r:id="rId56"/>
    <p:sldId id="766" r:id="rId57"/>
    <p:sldId id="767" r:id="rId58"/>
    <p:sldId id="768" r:id="rId59"/>
    <p:sldId id="796" r:id="rId60"/>
    <p:sldId id="769" r:id="rId61"/>
    <p:sldId id="738" r:id="rId62"/>
    <p:sldId id="727" r:id="rId63"/>
    <p:sldId id="750" r:id="rId64"/>
    <p:sldId id="751" r:id="rId65"/>
    <p:sldId id="753" r:id="rId66"/>
    <p:sldId id="728" r:id="rId67"/>
    <p:sldId id="729" r:id="rId68"/>
    <p:sldId id="733" r:id="rId69"/>
    <p:sldId id="734" r:id="rId70"/>
    <p:sldId id="798" r:id="rId71"/>
    <p:sldId id="799" r:id="rId72"/>
    <p:sldId id="739" r:id="rId73"/>
    <p:sldId id="742" r:id="rId74"/>
    <p:sldId id="743" r:id="rId75"/>
    <p:sldId id="748" r:id="rId76"/>
    <p:sldId id="749" r:id="rId77"/>
    <p:sldId id="744" r:id="rId78"/>
    <p:sldId id="771" r:id="rId79"/>
    <p:sldId id="724" r:id="rId80"/>
    <p:sldId id="761" r:id="rId81"/>
    <p:sldId id="746" r:id="rId82"/>
    <p:sldId id="747" r:id="rId83"/>
    <p:sldId id="760" r:id="rId84"/>
    <p:sldId id="781" r:id="rId85"/>
    <p:sldId id="782" r:id="rId86"/>
    <p:sldId id="785" r:id="rId87"/>
    <p:sldId id="783" r:id="rId88"/>
    <p:sldId id="784" r:id="rId89"/>
    <p:sldId id="790" r:id="rId90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B3EBE6"/>
    <a:srgbClr val="AFE9EF"/>
    <a:srgbClr val="666633"/>
    <a:srgbClr val="006600"/>
    <a:srgbClr val="336633"/>
    <a:srgbClr val="006633"/>
    <a:srgbClr val="00532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6" autoAdjust="0"/>
    <p:restoredTop sz="94727" autoAdjust="0"/>
  </p:normalViewPr>
  <p:slideViewPr>
    <p:cSldViewPr>
      <p:cViewPr>
        <p:scale>
          <a:sx n="40" d="100"/>
          <a:sy n="40" d="100"/>
        </p:scale>
        <p:origin x="-2850" y="-1476"/>
      </p:cViewPr>
      <p:guideLst>
        <p:guide orient="horz" pos="720"/>
        <p:guide pos="55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25" d="100"/>
          <a:sy n="125" d="100"/>
        </p:scale>
        <p:origin x="-1344" y="-96"/>
      </p:cViewPr>
      <p:guideLst>
        <p:guide orient="horz" pos="3024"/>
        <p:guide pos="23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500">
                <a:latin typeface="MetaBold-Roman" pitchFamily="-108" charset="0"/>
                <a:ea typeface="ＭＳ Ｐゴシック" pitchFamily="-108" charset="-128"/>
              </a:defRPr>
            </a:lvl1pPr>
          </a:lstStyle>
          <a:p>
            <a:pPr>
              <a:defRPr/>
            </a:pPr>
            <a:fld id="{B46B0CBA-A0B0-4211-88C2-1FAFDA3598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6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500">
                <a:latin typeface="MetaBold-Roman" pitchFamily="-108" charset="0"/>
                <a:ea typeface="ＭＳ Ｐゴシック" pitchFamily="-108" charset="-128"/>
              </a:defRPr>
            </a:lvl1pPr>
          </a:lstStyle>
          <a:p>
            <a:pPr>
              <a:defRPr/>
            </a:pPr>
            <a:fld id="{8DCF73DF-5BA2-451B-A0B9-27EE38CB0874}" type="slidenum">
              <a:rPr lang="en-US"/>
              <a:pPr>
                <a:defRPr/>
              </a:pPr>
              <a:t>‹#›</a:t>
            </a:fld>
            <a:endParaRPr lang="en-US" sz="13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MetaBook-Roman" pitchFamily="-108" charset="0"/>
        <a:ea typeface="ＭＳ Ｐゴシック" pitchFamily="-10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MetaBook-Roman" pitchFamily="-108" charset="0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MetaBook-Roman" pitchFamily="-108" charset="0"/>
        <a:ea typeface="ＭＳ Ｐゴシック" pitchFamily="-10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MetaBook-Roman" pitchFamily="-108" charset="0"/>
        <a:ea typeface="ＭＳ Ｐゴシック" pitchFamily="-10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MetaBook-Roman" pitchFamily="-108" charset="0"/>
        <a:ea typeface="ＭＳ Ｐゴシック" pitchFamily="-108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2A47D9-330B-4B23-A0C9-ED4335F707F8}" type="slidenum">
              <a:rPr lang="en-US" smtClean="0">
                <a:latin typeface="MetaBold-Roman" pitchFamily="34" charset="0"/>
                <a:ea typeface="ＭＳ Ｐゴシック" pitchFamily="34" charset="-128"/>
              </a:rPr>
              <a:pPr/>
              <a:t>1</a:t>
            </a:fld>
            <a:endParaRPr lang="en-US" sz="130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625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MetaBook-Roman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AD744D85-6039-467F-837E-3F15C7693A04}" type="slidenum">
              <a:rPr lang="en-US" smtClean="0">
                <a:latin typeface="MetaBold-Roman" pitchFamily="34" charset="0"/>
                <a:ea typeface="ＭＳ Ｐゴシック" pitchFamily="34" charset="-128"/>
              </a:rPr>
              <a:pPr defTabSz="965200"/>
              <a:t>69</a:t>
            </a:fld>
            <a:endParaRPr lang="en-US" sz="130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MetaBook-Roman" pitchFamily="34" charset="0"/>
              <a:ea typeface="ＭＳ Ｐゴシック" pitchFamily="34" charset="-128"/>
            </a:endParaRPr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122CB344-3338-4957-8BDA-502A54CB709E}" type="slidenum">
              <a:rPr lang="en-US" smtClean="0">
                <a:latin typeface="MetaBold-Roman" pitchFamily="34" charset="0"/>
                <a:ea typeface="ＭＳ Ｐゴシック" pitchFamily="34" charset="-128"/>
              </a:rPr>
              <a:pPr defTabSz="965200"/>
              <a:t>73</a:t>
            </a:fld>
            <a:endParaRPr lang="en-US" sz="1300" smtClean="0">
              <a:latin typeface="MetaBold-Roman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MetaBook-Roman" pitchFamily="34" charset="0"/>
              <a:ea typeface="ＭＳ Ｐゴシック" pitchFamily="34" charset="-128"/>
            </a:endParaRPr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6C2A9540-781D-4609-8FF9-B84E40104D19}" type="slidenum">
              <a:rPr lang="en-US" smtClean="0">
                <a:latin typeface="MetaBold-Roman" pitchFamily="34" charset="0"/>
                <a:ea typeface="ＭＳ Ｐゴシック" pitchFamily="34" charset="-128"/>
              </a:rPr>
              <a:pPr defTabSz="965200"/>
              <a:t>74</a:t>
            </a:fld>
            <a:endParaRPr lang="en-US" sz="1300" smtClean="0">
              <a:latin typeface="MetaBold-Roman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MetaBook-Roman" pitchFamily="34" charset="0"/>
              <a:ea typeface="ＭＳ Ｐゴシック" pitchFamily="34" charset="-128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20C20B-ECFC-485D-8D4E-9A78A559EC0E}" type="slidenum">
              <a:rPr lang="en-US" smtClean="0">
                <a:latin typeface="MetaBold-Roman" pitchFamily="34" charset="0"/>
                <a:ea typeface="ＭＳ Ｐゴシック" pitchFamily="34" charset="-128"/>
              </a:rPr>
              <a:pPr/>
              <a:t>78</a:t>
            </a:fld>
            <a:endParaRPr lang="en-US" smtClean="0">
              <a:latin typeface="MetaBold-Roman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DBCC1CB1-4E9E-4E1A-A871-CD6CE407850F}" type="slidenum">
              <a:rPr lang="en-US" smtClean="0">
                <a:latin typeface="MetaBold-Roman" pitchFamily="34" charset="0"/>
                <a:ea typeface="ＭＳ Ｐゴシック" pitchFamily="34" charset="-128"/>
              </a:rPr>
              <a:pPr defTabSz="965200"/>
              <a:t>79</a:t>
            </a:fld>
            <a:endParaRPr lang="en-US" sz="130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7AC3BF-DB2D-4D43-B028-9BFBBDF5FE40}" type="slidenum">
              <a:rPr lang="en-US" smtClean="0">
                <a:latin typeface="MetaBold-Roman" pitchFamily="34" charset="0"/>
                <a:ea typeface="ＭＳ Ｐゴシック" pitchFamily="34" charset="-128"/>
              </a:rPr>
              <a:pPr/>
              <a:t>89</a:t>
            </a:fld>
            <a:endParaRPr lang="en-US" sz="130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059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MetaBook-Roman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MetaBook-Roman" pitchFamily="34" charset="0"/>
              <a:ea typeface="ＭＳ Ｐゴシック" pitchFamily="34" charset="-128"/>
            </a:endParaRPr>
          </a:p>
        </p:txBody>
      </p:sp>
      <p:sp>
        <p:nvSpPr>
          <p:cNvPr id="97284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defTabSz="965200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728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B950B8A2-6727-42FD-9CCA-4A34FFDBFDE4}" type="slidenum">
              <a:rPr lang="en-US" smtClean="0">
                <a:latin typeface="MetaBold-Roman" pitchFamily="34" charset="0"/>
                <a:ea typeface="ＭＳ Ｐゴシック" pitchFamily="34" charset="-128"/>
              </a:rPr>
              <a:pPr defTabSz="965200"/>
              <a:t>8</a:t>
            </a:fld>
            <a:endParaRPr lang="en-US" sz="1300" smtClean="0">
              <a:latin typeface="MetaBold-Roman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22A886B8-73C1-43DD-B694-FEA3B8DF1E11}" type="slidenum">
              <a:rPr lang="en-US" smtClean="0">
                <a:latin typeface="MetaBold-Roman" pitchFamily="34" charset="0"/>
                <a:ea typeface="ＭＳ Ｐゴシック" pitchFamily="34" charset="-128"/>
              </a:rPr>
              <a:pPr defTabSz="965200"/>
              <a:t>15</a:t>
            </a:fld>
            <a:endParaRPr lang="en-US" sz="130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830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60475" y="711200"/>
            <a:ext cx="4826000" cy="3619500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5675" y="4564063"/>
            <a:ext cx="5403850" cy="4325937"/>
          </a:xfrm>
          <a:noFill/>
          <a:ln/>
        </p:spPr>
        <p:txBody>
          <a:bodyPr lIns="93807" tIns="46904" rIns="93807" bIns="46904"/>
          <a:lstStyle/>
          <a:p>
            <a:endParaRPr lang="en-US" smtClean="0">
              <a:latin typeface="MetaBook-Roman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8EAA9D52-1C2E-459C-BAF6-147B0BF24C06}" type="slidenum">
              <a:rPr lang="en-US" smtClean="0">
                <a:latin typeface="MetaBold-Roman" pitchFamily="34" charset="0"/>
                <a:ea typeface="ＭＳ Ｐゴシック" pitchFamily="34" charset="-128"/>
              </a:rPr>
              <a:pPr defTabSz="965200"/>
              <a:t>22</a:t>
            </a:fld>
            <a:endParaRPr lang="en-US" sz="130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933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MetaBook-Roman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MetaBook-Roman" pitchFamily="34" charset="0"/>
              <a:ea typeface="ＭＳ Ｐゴシック" pitchFamily="34" charset="-128"/>
            </a:endParaRPr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6E1945-3CBC-4F77-B7F8-D51990CC0E6C}" type="slidenum">
              <a:rPr lang="en-US" smtClean="0">
                <a:latin typeface="MetaBold-Roman" pitchFamily="34" charset="0"/>
                <a:ea typeface="ＭＳ Ｐゴシック" pitchFamily="34" charset="-128"/>
              </a:rPr>
              <a:pPr/>
              <a:t>32</a:t>
            </a:fld>
            <a:endParaRPr lang="en-US" smtClean="0">
              <a:latin typeface="MetaBold-Roman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MetaBook-Roman" pitchFamily="34" charset="0"/>
              <a:ea typeface="ＭＳ Ｐゴシック" pitchFamily="34" charset="-128"/>
            </a:endParaRPr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3AB7A4-08A0-4087-8252-A83A076A903C}" type="slidenum">
              <a:rPr lang="en-US" smtClean="0">
                <a:latin typeface="MetaBold-Roman" pitchFamily="34" charset="0"/>
                <a:ea typeface="ＭＳ Ｐゴシック" pitchFamily="34" charset="-128"/>
              </a:rPr>
              <a:pPr/>
              <a:t>37</a:t>
            </a:fld>
            <a:endParaRPr lang="en-US" smtClean="0">
              <a:latin typeface="MetaBold-Roman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48DE0C3F-6DE0-4E83-A256-838F638AAE16}" type="slidenum">
              <a:rPr lang="en-US" smtClean="0">
                <a:latin typeface="MetaBold-Roman" pitchFamily="34" charset="0"/>
                <a:ea typeface="ＭＳ Ｐゴシック" pitchFamily="34" charset="-128"/>
              </a:rPr>
              <a:pPr defTabSz="965200"/>
              <a:t>40</a:t>
            </a:fld>
            <a:endParaRPr lang="en-US" sz="130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240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MetaBook-Roman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MetaBook-Roman" pitchFamily="34" charset="0"/>
              <a:ea typeface="ＭＳ Ｐゴシック" pitchFamily="34" charset="-128"/>
            </a:endParaRPr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11DEEB-1E2E-48C8-B7F0-F15C5B6082A3}" type="slidenum">
              <a:rPr lang="en-US" smtClean="0">
                <a:latin typeface="MetaBold-Roman" pitchFamily="34" charset="0"/>
                <a:ea typeface="ＭＳ Ｐゴシック" pitchFamily="34" charset="-128"/>
              </a:rPr>
              <a:pPr/>
              <a:t>43</a:t>
            </a:fld>
            <a:endParaRPr lang="en-US" smtClean="0">
              <a:latin typeface="MetaBold-Roman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64F54A-F548-411D-BBA1-A0B1190D72AE}" type="slidenum">
              <a:rPr lang="en-US" smtClean="0">
                <a:latin typeface="MetaBold-Roman" pitchFamily="34" charset="0"/>
                <a:ea typeface="ＭＳ Ｐゴシック" pitchFamily="34" charset="-128"/>
              </a:rPr>
              <a:pPr/>
              <a:t>44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52400"/>
            <a:ext cx="21336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2484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152400"/>
            <a:ext cx="85344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>
            <a:lvl1pPr>
              <a:defRPr>
                <a:solidFill>
                  <a:srgbClr val="00007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413" tIns="45707" rIns="91413" bIns="45707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413" tIns="45707" rIns="91413" bIns="45707"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413" tIns="45707" rIns="91413" bIns="45707"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150" y="6400800"/>
            <a:ext cx="40005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charset="0"/>
              </a:defRPr>
            </a:lvl1pPr>
          </a:lstStyle>
          <a:p>
            <a:pPr>
              <a:defRPr/>
            </a:pPr>
            <a:fld id="{690C8120-3CA2-4B8D-A528-07453CEC25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20574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14600" y="1143000"/>
            <a:ext cx="20574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34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143000"/>
            <a:ext cx="42672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463" name="Rectangle 7"/>
          <p:cNvSpPr>
            <a:spLocks noChangeArrowheads="1"/>
          </p:cNvSpPr>
          <p:nvPr userDrawn="1"/>
        </p:nvSpPr>
        <p:spPr bwMode="auto">
          <a:xfrm>
            <a:off x="0" y="6324600"/>
            <a:ext cx="9144000" cy="533400"/>
          </a:xfrm>
          <a:prstGeom prst="rect">
            <a:avLst/>
          </a:prstGeom>
          <a:solidFill>
            <a:srgbClr val="00928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pitchFamily="-108" charset="-128"/>
            </a:endParaRPr>
          </a:p>
        </p:txBody>
      </p:sp>
      <p:pic>
        <p:nvPicPr>
          <p:cNvPr id="1029" name="Picture 15" descr="CPDC_REV_SM2"/>
          <p:cNvPicPr>
            <a:picLocks noChangeAspect="1" noChangeArrowheads="1"/>
          </p:cNvPicPr>
          <p:nvPr userDrawn="1"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6750050" y="6381750"/>
            <a:ext cx="20891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51" r:id="rId1"/>
    <p:sldLayoutId id="2147484340" r:id="rId2"/>
    <p:sldLayoutId id="2147484341" r:id="rId3"/>
    <p:sldLayoutId id="2147484342" r:id="rId4"/>
    <p:sldLayoutId id="2147484343" r:id="rId5"/>
    <p:sldLayoutId id="2147484344" r:id="rId6"/>
    <p:sldLayoutId id="2147484345" r:id="rId7"/>
    <p:sldLayoutId id="2147484346" r:id="rId8"/>
    <p:sldLayoutId id="2147484347" r:id="rId9"/>
    <p:sldLayoutId id="2147484348" r:id="rId10"/>
    <p:sldLayoutId id="2147484349" r:id="rId11"/>
    <p:sldLayoutId id="2147484350" r:id="rId12"/>
    <p:sldLayoutId id="2147484352" r:id="rId13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BauerBodoni BoldOsF" pitchFamily="-60" charset="0"/>
          <a:ea typeface="Osaka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BauerBodoni BoldOsF" pitchFamily="-60" charset="0"/>
          <a:ea typeface="Osaka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BauerBodoni BoldOsF" pitchFamily="-60" charset="0"/>
          <a:ea typeface="Osaka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BauerBodoni BoldOsF" pitchFamily="-60" charset="0"/>
          <a:ea typeface="Osaka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BauerBodoni BoldOsF" pitchFamily="-60" charset="0"/>
          <a:ea typeface="Osaka" pitchFamily="-10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BauerBodoni BoldOsF" pitchFamily="-60" charset="0"/>
          <a:ea typeface="Osaka" pitchFamily="-10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BauerBodoni BoldOsF" pitchFamily="-60" charset="0"/>
          <a:ea typeface="Osaka" pitchFamily="-10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BauerBodoni BoldOsF" pitchFamily="-60" charset="0"/>
          <a:ea typeface="Osaka" pitchFamily="-108" charset="-128"/>
        </a:defRPr>
      </a:lvl9pPr>
    </p:titleStyle>
    <p:bodyStyle>
      <a:lvl1pPr marL="419100" indent="-4191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Times" pitchFamily="18" charset="0"/>
        <a:defRPr sz="1600">
          <a:solidFill>
            <a:schemeClr val="bg1"/>
          </a:solidFill>
          <a:latin typeface="+mn-lt"/>
          <a:ea typeface="+mn-ea"/>
          <a:cs typeface="+mn-cs"/>
        </a:defRPr>
      </a:lvl1pPr>
      <a:lvl2pPr marL="990600" indent="-533400" algn="l" rtl="0" eaLnBrk="0" fontAlgn="base" hangingPunct="0">
        <a:spcBef>
          <a:spcPct val="20000"/>
        </a:spcBef>
        <a:spcAft>
          <a:spcPct val="0"/>
        </a:spcAft>
        <a:buFont typeface="Times" pitchFamily="18" charset="0"/>
        <a:buChar char="•"/>
        <a:defRPr sz="1600">
          <a:solidFill>
            <a:schemeClr val="bg1"/>
          </a:solidFill>
          <a:latin typeface="+mn-lt"/>
          <a:ea typeface="+mn-ea"/>
        </a:defRPr>
      </a:lvl2pPr>
      <a:lvl3pPr marL="1371600" indent="-4572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bg1"/>
          </a:solidFill>
          <a:latin typeface="+mn-lt"/>
          <a:ea typeface="+mn-ea"/>
        </a:defRPr>
      </a:lvl3pPr>
      <a:lvl4pPr marL="1752600" indent="-381000" algn="l" rtl="0" eaLnBrk="0" fontAlgn="base" hangingPunct="0">
        <a:spcBef>
          <a:spcPct val="20000"/>
        </a:spcBef>
        <a:spcAft>
          <a:spcPct val="0"/>
        </a:spcAft>
        <a:buFont typeface="Times" pitchFamily="18" charset="0"/>
        <a:buChar char="•"/>
        <a:defRPr sz="1400">
          <a:solidFill>
            <a:schemeClr val="bg1"/>
          </a:solidFill>
          <a:latin typeface="+mn-lt"/>
          <a:ea typeface="+mn-ea"/>
        </a:defRPr>
      </a:lvl4pPr>
      <a:lvl5pPr marL="2209800" indent="-381000" algn="l" rtl="0" eaLnBrk="0" fontAlgn="base" hangingPunct="0">
        <a:spcBef>
          <a:spcPct val="20000"/>
        </a:spcBef>
        <a:spcAft>
          <a:spcPct val="0"/>
        </a:spcAft>
        <a:buFont typeface="Times" pitchFamily="18" charset="0"/>
        <a:buChar char="•"/>
        <a:defRPr sz="1400">
          <a:solidFill>
            <a:schemeClr val="bg1"/>
          </a:solidFill>
          <a:latin typeface="+mn-lt"/>
          <a:ea typeface="+mn-ea"/>
        </a:defRPr>
      </a:lvl5pPr>
      <a:lvl6pPr marL="2667000" indent="-3810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1400">
          <a:solidFill>
            <a:schemeClr val="bg1"/>
          </a:solidFill>
          <a:latin typeface="+mn-lt"/>
          <a:ea typeface="+mn-ea"/>
        </a:defRPr>
      </a:lvl6pPr>
      <a:lvl7pPr marL="3124200" indent="-3810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1400">
          <a:solidFill>
            <a:schemeClr val="bg1"/>
          </a:solidFill>
          <a:latin typeface="+mn-lt"/>
          <a:ea typeface="+mn-ea"/>
        </a:defRPr>
      </a:lvl7pPr>
      <a:lvl8pPr marL="3581400" indent="-3810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1400">
          <a:solidFill>
            <a:schemeClr val="bg1"/>
          </a:solidFill>
          <a:latin typeface="+mn-lt"/>
          <a:ea typeface="+mn-ea"/>
        </a:defRPr>
      </a:lvl8pPr>
      <a:lvl9pPr marL="4038600" indent="-3810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14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emf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emf"/><Relationship Id="rId4" Type="http://schemas.openxmlformats.org/officeDocument/2006/relationships/image" Target="../media/image77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0.jpeg"/><Relationship Id="rId7" Type="http://schemas.openxmlformats.org/officeDocument/2006/relationships/image" Target="../media/image124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" y="3608388"/>
            <a:ext cx="9372600" cy="34782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chemeClr val="accent3"/>
                </a:solidFill>
                <a:latin typeface="Arial" charset="0"/>
              </a:rPr>
              <a:t>State of Center City 2017</a:t>
            </a:r>
            <a:r>
              <a:rPr lang="en-US" dirty="0"/>
              <a:t/>
            </a:r>
            <a:br>
              <a:rPr lang="en-US" dirty="0"/>
            </a:br>
            <a:r>
              <a:rPr lang="en-US" b="1" i="1" dirty="0">
                <a:solidFill>
                  <a:schemeClr val="bg1"/>
                </a:solidFill>
              </a:rPr>
              <a:t>Attracting More Businesses Downtown </a:t>
            </a:r>
            <a:endParaRPr lang="en-US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dirty="0"/>
              <a:t/>
            </a:r>
            <a:br>
              <a:rPr lang="en-US" dirty="0"/>
            </a:br>
            <a:r>
              <a:rPr lang="en-US" b="1" dirty="0" err="1">
                <a:solidFill>
                  <a:schemeClr val="bg1"/>
                </a:solidFill>
              </a:rPr>
              <a:t>Lisha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Davis</a:t>
            </a: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	 </a:t>
            </a:r>
            <a:r>
              <a:rPr lang="en-US" sz="2000" dirty="0">
                <a:solidFill>
                  <a:schemeClr val="bg1"/>
                </a:solidFill>
              </a:rPr>
              <a:t>Innovation Strategy, Vanguard </a:t>
            </a:r>
          </a:p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John </a:t>
            </a:r>
            <a:r>
              <a:rPr lang="en-US" b="1" dirty="0">
                <a:solidFill>
                  <a:schemeClr val="bg1"/>
                </a:solidFill>
              </a:rPr>
              <a:t>Grady</a:t>
            </a: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	 </a:t>
            </a:r>
            <a:r>
              <a:rPr lang="en-US" sz="2000" dirty="0">
                <a:solidFill>
                  <a:schemeClr val="bg1"/>
                </a:solidFill>
              </a:rPr>
              <a:t>President, PIDC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Wayne L. </a:t>
            </a:r>
            <a:r>
              <a:rPr lang="en-US" b="1" dirty="0">
                <a:solidFill>
                  <a:schemeClr val="bg1"/>
                </a:solidFill>
              </a:rPr>
              <a:t>Fisher</a:t>
            </a:r>
            <a:r>
              <a:rPr lang="en-US" dirty="0">
                <a:solidFill>
                  <a:schemeClr val="bg1"/>
                </a:solidFill>
              </a:rPr>
              <a:t>	 </a:t>
            </a:r>
            <a:r>
              <a:rPr lang="en-US" sz="2000" dirty="0">
                <a:solidFill>
                  <a:schemeClr val="bg1"/>
                </a:solidFill>
              </a:rPr>
              <a:t>Ex Managing Director, Newmark Grubb Knight Frank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accent3"/>
                </a:solidFill>
                <a:latin typeface="Arial" charset="0"/>
              </a:rPr>
              <a:t/>
            </a:r>
            <a:br>
              <a:rPr lang="en-US" dirty="0">
                <a:solidFill>
                  <a:schemeClr val="accent3"/>
                </a:solidFill>
                <a:latin typeface="Arial" charset="0"/>
              </a:rPr>
            </a:br>
            <a:endParaRPr lang="en-US" dirty="0">
              <a:solidFill>
                <a:schemeClr val="accent3"/>
              </a:solidFill>
              <a:latin typeface="Arial" charset="0"/>
            </a:endParaRPr>
          </a:p>
        </p:txBody>
      </p:sp>
      <p:pic>
        <p:nvPicPr>
          <p:cNvPr id="4099" name="Picture 7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296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9" descr="\\FILESERVER\Users\plevy\Desktop\cpdc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6200" y="76200"/>
            <a:ext cx="29813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451350" y="2967038"/>
            <a:ext cx="4083050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3"/>
                </a:solidFill>
                <a:cs typeface="Arial" pitchFamily="34" charset="0"/>
              </a:rPr>
              <a:t>Tuesday, April 25, 8:30 AM</a:t>
            </a:r>
            <a:endParaRPr lang="en-US" b="1" dirty="0"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ChangeArrowheads="1"/>
          </p:cNvSpPr>
          <p:nvPr/>
        </p:nvSpPr>
        <p:spPr bwMode="auto">
          <a:xfrm>
            <a:off x="0" y="0"/>
            <a:ext cx="9220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800" b="1">
                <a:solidFill>
                  <a:schemeClr val="bg1"/>
                </a:solidFill>
                <a:cs typeface="Arial" pitchFamily="34" charset="0"/>
              </a:rPr>
              <a:t>Downtown: setting for 42% of all jobs in Philadelphia</a:t>
            </a:r>
            <a:endParaRPr lang="en-US" sz="2800" b="1"/>
          </a:p>
        </p:txBody>
      </p:sp>
      <p:pic>
        <p:nvPicPr>
          <p:cNvPr id="13315" name="Picture 3" descr="SOCC 2017_R9.pdf"/>
          <p:cNvPicPr>
            <a:picLocks noChangeAspect="1"/>
          </p:cNvPicPr>
          <p:nvPr/>
        </p:nvPicPr>
        <p:blipFill>
          <a:blip r:embed="rId2" cstate="screen"/>
          <a:srcRect t="5612" b="42633"/>
          <a:stretch>
            <a:fillRect/>
          </a:stretch>
        </p:blipFill>
        <p:spPr bwMode="auto">
          <a:xfrm>
            <a:off x="0" y="565150"/>
            <a:ext cx="9144000" cy="5783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ChangeArrowheads="1"/>
          </p:cNvSpPr>
          <p:nvPr/>
        </p:nvSpPr>
        <p:spPr bwMode="auto">
          <a:xfrm>
            <a:off x="7162800" y="990600"/>
            <a:ext cx="1981200" cy="5334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4339" name="Picture 7" descr="DSC_3399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2519363"/>
            <a:ext cx="2971800" cy="197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Rectangle 2"/>
          <p:cNvSpPr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r"/>
            <a:r>
              <a:rPr lang="en-US" sz="2800" b="1">
                <a:solidFill>
                  <a:schemeClr val="bg1"/>
                </a:solidFill>
              </a:rPr>
              <a:t>Most  diversified employment center in the region</a:t>
            </a:r>
          </a:p>
          <a:p>
            <a:pPr marL="457200" indent="-457200" algn="r"/>
            <a:r>
              <a:rPr lang="en-US" sz="2000" b="1">
                <a:solidFill>
                  <a:schemeClr val="bg1"/>
                </a:solidFill>
              </a:rPr>
              <a:t>40% office, 20% eds/meds; 13% public sector 16% </a:t>
            </a:r>
            <a:r>
              <a:rPr lang="en-US" sz="1800" b="1">
                <a:solidFill>
                  <a:schemeClr val="bg1"/>
                </a:solidFill>
              </a:rPr>
              <a:t>leisure, hospitality, ret</a:t>
            </a:r>
            <a:r>
              <a:rPr lang="en-US" sz="2000" b="1">
                <a:solidFill>
                  <a:schemeClr val="bg1"/>
                </a:solidFill>
              </a:rPr>
              <a:t>ail </a:t>
            </a:r>
          </a:p>
        </p:txBody>
      </p:sp>
      <p:pic>
        <p:nvPicPr>
          <p:cNvPr id="14341" name="Picture 2" descr="\\FILESERVER\Users\plevy\Desktop\center-city-philadelphia-large-format-duncan-pearson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1023938"/>
            <a:ext cx="2895600" cy="149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4" descr="\\FILESERVER\Users\plevy\Desktop\3-people-Computer-iStock_0000048806652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-1588" y="4394200"/>
            <a:ext cx="2897188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7" descr="SOCC 2017_R9.pdf"/>
          <p:cNvPicPr>
            <a:picLocks noChangeAspect="1"/>
          </p:cNvPicPr>
          <p:nvPr/>
        </p:nvPicPr>
        <p:blipFill>
          <a:blip r:embed="rId5" cstate="screen"/>
          <a:srcRect l="6445" t="55789" r="49165" b="7265"/>
          <a:stretch>
            <a:fillRect/>
          </a:stretch>
        </p:blipFill>
        <p:spPr bwMode="auto">
          <a:xfrm>
            <a:off x="2900363" y="995363"/>
            <a:ext cx="5253037" cy="5343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120650"/>
            <a:ext cx="90678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800" b="1">
                <a:solidFill>
                  <a:schemeClr val="bg1"/>
                </a:solidFill>
              </a:rPr>
              <a:t>Well-served by a regional transit system brings</a:t>
            </a:r>
          </a:p>
          <a:p>
            <a:pPr algn="r"/>
            <a:r>
              <a:rPr lang="en-US" sz="2800" b="1">
                <a:solidFill>
                  <a:schemeClr val="bg1"/>
                </a:solidFill>
              </a:rPr>
              <a:t>310,000 riders/day into downtown</a:t>
            </a:r>
          </a:p>
          <a:p>
            <a:pPr algn="r"/>
            <a:r>
              <a:rPr lang="en-US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5363" name="Picture 3" descr="daypass100_el_elskyline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34000" y="34671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 descr="MAP_Transit_JKDA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1281113"/>
            <a:ext cx="5334000" cy="504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61-20090129_ccd_septa_064"/>
          <p:cNvPicPr>
            <a:picLocks noChangeAspect="1" noChangeArrowheads="1"/>
          </p:cNvPicPr>
          <p:nvPr/>
        </p:nvPicPr>
        <p:blipFill>
          <a:blip r:embed="rId4" cstate="screen"/>
          <a:srcRect r="38"/>
          <a:stretch>
            <a:fillRect/>
          </a:stretch>
        </p:blipFill>
        <p:spPr bwMode="auto">
          <a:xfrm>
            <a:off x="5334000" y="1304925"/>
            <a:ext cx="388620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5" descr="DSC_4515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295900" y="3810000"/>
            <a:ext cx="3848100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OCC 2017_R9.pdf"/>
          <p:cNvPicPr>
            <a:picLocks noChangeAspect="1"/>
          </p:cNvPicPr>
          <p:nvPr/>
        </p:nvPicPr>
        <p:blipFill>
          <a:blip r:embed="rId2" cstate="screen"/>
          <a:srcRect l="4916" t="4990" r="50026" b="59157"/>
          <a:stretch>
            <a:fillRect/>
          </a:stretch>
        </p:blipFill>
        <p:spPr bwMode="auto">
          <a:xfrm>
            <a:off x="3575050" y="762000"/>
            <a:ext cx="5721350" cy="5565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6387" name="Picture 1" descr="DSC_3707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1600200" y="762000"/>
            <a:ext cx="51816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8"/>
          <p:cNvSpPr>
            <a:spLocks noChangeArrowheads="1"/>
          </p:cNvSpPr>
          <p:nvPr/>
        </p:nvSpPr>
        <p:spPr bwMode="auto">
          <a:xfrm>
            <a:off x="0" y="857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800" b="1">
                <a:solidFill>
                  <a:schemeClr val="bg1"/>
                </a:solidFill>
              </a:rPr>
              <a:t>Transit makes possible dense concentration of jobs</a:t>
            </a:r>
            <a:endParaRPr lang="en-US" sz="2800" b="1"/>
          </a:p>
        </p:txBody>
      </p:sp>
      <p:pic>
        <p:nvPicPr>
          <p:cNvPr id="16389" name="Picture 5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4038600"/>
            <a:ext cx="3581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4572000"/>
            <a:ext cx="9144000" cy="17526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  <a:ea typeface="ＭＳ Ｐゴシック" pitchFamily="-108" charset="-128"/>
            </a:endParaRPr>
          </a:p>
        </p:txBody>
      </p:sp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1460500" y="1054100"/>
            <a:ext cx="2428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aseline="30000"/>
              <a:t> </a:t>
            </a:r>
          </a:p>
        </p:txBody>
      </p:sp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-112713" y="76200"/>
            <a:ext cx="9332913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800" b="1">
                <a:solidFill>
                  <a:srgbClr val="FFFFFF"/>
                </a:solidFill>
              </a:rPr>
              <a:t>Place that provides job opportunities at all skill levels</a:t>
            </a:r>
          </a:p>
          <a:p>
            <a:pPr algn="r"/>
            <a:r>
              <a:rPr lang="en-US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7413" name="Picture 6" descr="P2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4899025"/>
            <a:ext cx="2532063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7" descr="SOCC 2017_R9.pdf"/>
          <p:cNvPicPr>
            <a:picLocks noChangeAspect="1"/>
          </p:cNvPicPr>
          <p:nvPr/>
        </p:nvPicPr>
        <p:blipFill>
          <a:blip r:embed="rId3" cstate="screen"/>
          <a:srcRect t="5455" b="65393"/>
          <a:stretch>
            <a:fillRect/>
          </a:stretch>
        </p:blipFill>
        <p:spPr bwMode="auto">
          <a:xfrm>
            <a:off x="-398463" y="1143000"/>
            <a:ext cx="9780588" cy="34845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36513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b="1">
                <a:solidFill>
                  <a:srgbClr val="FFFFFF"/>
                </a:solidFill>
              </a:rPr>
              <a:t>Residents from every city neighborhood &amp; across the region</a:t>
            </a:r>
          </a:p>
          <a:p>
            <a:pPr algn="r"/>
            <a:r>
              <a:rPr lang="en-US" b="1">
                <a:solidFill>
                  <a:srgbClr val="FFFFFF"/>
                </a:solidFill>
              </a:rPr>
              <a:t>Work downtown (25% of each neighborhood</a:t>
            </a:r>
            <a:r>
              <a:rPr lang="en-US">
                <a:solidFill>
                  <a:srgbClr val="FFFFFF"/>
                </a:solidFill>
              </a:rPr>
              <a:t>)</a:t>
            </a:r>
          </a:p>
          <a:p>
            <a:pPr algn="r"/>
            <a:r>
              <a:rPr lang="en-US">
                <a:solidFill>
                  <a:srgbClr val="FFFFFF"/>
                </a:solidFill>
              </a:rPr>
              <a:t> </a:t>
            </a:r>
            <a:endParaRPr lang="en-US"/>
          </a:p>
        </p:txBody>
      </p:sp>
      <p:pic>
        <p:nvPicPr>
          <p:cNvPr id="18435" name="Picture 2" descr="\\FILESERVER\Users\plevy\Desktop\demographics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592513" y="1038225"/>
            <a:ext cx="5526087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6" descr="P22"/>
          <p:cNvPicPr>
            <a:picLocks noChangeAspect="1" noChangeArrowheads="1"/>
          </p:cNvPicPr>
          <p:nvPr/>
        </p:nvPicPr>
        <p:blipFill>
          <a:blip r:embed="rId4" cstate="screen"/>
          <a:srcRect r="37" b="-75"/>
          <a:stretch>
            <a:fillRect/>
          </a:stretch>
        </p:blipFill>
        <p:spPr bwMode="auto">
          <a:xfrm>
            <a:off x="4302125" y="2209800"/>
            <a:ext cx="48164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2" descr="\\FILESERVER\Users\plevy\Desktop\demographics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852863" y="4953000"/>
            <a:ext cx="536733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SOCC 2017_R9.pdf"/>
          <p:cNvPicPr>
            <a:picLocks noChangeAspect="1"/>
          </p:cNvPicPr>
          <p:nvPr/>
        </p:nvPicPr>
        <p:blipFill>
          <a:blip r:embed="rId6" cstate="screen"/>
          <a:srcRect t="5748" r="32407" b="37122"/>
          <a:stretch>
            <a:fillRect/>
          </a:stretch>
        </p:blipFill>
        <p:spPr bwMode="auto">
          <a:xfrm>
            <a:off x="0" y="990600"/>
            <a:ext cx="5181600" cy="5353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76200" y="914400"/>
            <a:ext cx="9391650" cy="149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9459" name="Picture 5" descr="SOCC 2017_R9.pdf"/>
          <p:cNvPicPr>
            <a:picLocks noChangeAspect="1"/>
          </p:cNvPicPr>
          <p:nvPr/>
        </p:nvPicPr>
        <p:blipFill>
          <a:blip r:embed="rId2" cstate="screen"/>
          <a:srcRect t="5457" b="56039"/>
          <a:stretch>
            <a:fillRect/>
          </a:stretch>
        </p:blipFill>
        <p:spPr bwMode="auto">
          <a:xfrm>
            <a:off x="-542925" y="1644650"/>
            <a:ext cx="9944100" cy="4679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-76200" y="-39688"/>
            <a:ext cx="9144000" cy="18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800" b="1" dirty="0">
                <a:solidFill>
                  <a:schemeClr val="bg1"/>
                </a:solidFill>
              </a:rPr>
              <a:t>Sustained period of job growth,                               added jobs for 11 of the last 12 years</a:t>
            </a:r>
          </a:p>
          <a:p>
            <a:pPr algn="r">
              <a:defRPr/>
            </a:pPr>
            <a:r>
              <a:rPr lang="en-US" sz="2800" b="1" dirty="0">
                <a:solidFill>
                  <a:schemeClr val="accent6"/>
                </a:solidFill>
              </a:rPr>
              <a:t>Best run in the last 40 years </a:t>
            </a:r>
          </a:p>
          <a:p>
            <a:pPr algn="r">
              <a:defRPr/>
            </a:pP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9461" name="Oval 4"/>
          <p:cNvSpPr>
            <a:spLocks noChangeArrowheads="1"/>
          </p:cNvSpPr>
          <p:nvPr/>
        </p:nvSpPr>
        <p:spPr bwMode="auto">
          <a:xfrm>
            <a:off x="6464300" y="2209800"/>
            <a:ext cx="2679700" cy="21209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ChangeArrowheads="1"/>
          </p:cNvSpPr>
          <p:nvPr/>
        </p:nvSpPr>
        <p:spPr bwMode="auto">
          <a:xfrm>
            <a:off x="0" y="914400"/>
            <a:ext cx="9144000" cy="5410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0483" name="Picture 1" descr="SOCC 2017_R9.pdf"/>
          <p:cNvPicPr>
            <a:picLocks noChangeAspect="1"/>
          </p:cNvPicPr>
          <p:nvPr/>
        </p:nvPicPr>
        <p:blipFill>
          <a:blip r:embed="rId2" cstate="screen"/>
          <a:srcRect t="56589" b="4907"/>
          <a:stretch>
            <a:fillRect/>
          </a:stretch>
        </p:blipFill>
        <p:spPr bwMode="auto">
          <a:xfrm>
            <a:off x="-457200" y="914400"/>
            <a:ext cx="9725025" cy="4576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0484" name="Rectangle 8"/>
          <p:cNvSpPr>
            <a:spLocks noChangeArrowheads="1"/>
          </p:cNvSpPr>
          <p:nvPr/>
        </p:nvSpPr>
        <p:spPr bwMode="auto">
          <a:xfrm>
            <a:off x="228600" y="0"/>
            <a:ext cx="89154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800" b="1">
                <a:solidFill>
                  <a:schemeClr val="bg1"/>
                </a:solidFill>
              </a:rPr>
              <a:t>2016 was a very good year: first time in an up-cycle           we outperformed our suburbs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ChangeArrowheads="1"/>
          </p:cNvSpPr>
          <p:nvPr/>
        </p:nvSpPr>
        <p:spPr bwMode="auto">
          <a:xfrm>
            <a:off x="0" y="838200"/>
            <a:ext cx="9144000" cy="56388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1507" name="Picture 1" descr="Total Wage and Salary Employment, 1970–2016@3x.pn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8763" y="1828800"/>
            <a:ext cx="8974137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2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30225" y="1219200"/>
            <a:ext cx="4908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0" y="22225"/>
            <a:ext cx="9144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b="1">
                <a:solidFill>
                  <a:schemeClr val="bg1"/>
                </a:solidFill>
                <a:cs typeface="Arial" pitchFamily="34" charset="0"/>
              </a:rPr>
              <a:t>But: digging out from a long-period of job decline</a:t>
            </a:r>
          </a:p>
          <a:p>
            <a:pPr algn="r"/>
            <a:r>
              <a:rPr lang="en-US" sz="2800" b="1">
                <a:solidFill>
                  <a:schemeClr val="bg1"/>
                </a:solidFill>
                <a:cs typeface="Arial" pitchFamily="34" charset="0"/>
              </a:rPr>
              <a:t>Philadelphia has 27% fewer jobs than in 1970</a:t>
            </a:r>
            <a:endParaRPr lang="en-US" sz="2800" b="1"/>
          </a:p>
        </p:txBody>
      </p:sp>
      <p:sp>
        <p:nvSpPr>
          <p:cNvPr id="21510" name="Rectangle 5"/>
          <p:cNvSpPr>
            <a:spLocks noChangeArrowheads="1"/>
          </p:cNvSpPr>
          <p:nvPr/>
        </p:nvSpPr>
        <p:spPr bwMode="auto">
          <a:xfrm>
            <a:off x="2362200" y="1730375"/>
            <a:ext cx="2422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A4DE"/>
                </a:solidFill>
                <a:cs typeface="Arial" pitchFamily="34" charset="0"/>
              </a:rPr>
              <a:t>Industrial decline </a:t>
            </a:r>
          </a:p>
          <a:p>
            <a:r>
              <a:rPr lang="en-US" sz="2000">
                <a:solidFill>
                  <a:srgbClr val="00A4DE"/>
                </a:solidFill>
                <a:cs typeface="Arial" pitchFamily="34" charset="0"/>
              </a:rPr>
              <a:t>&amp; suburbanization</a:t>
            </a:r>
            <a:endParaRPr lang="en-US" sz="2000">
              <a:solidFill>
                <a:srgbClr val="00A4DE"/>
              </a:solidFill>
            </a:endParaRPr>
          </a:p>
        </p:txBody>
      </p:sp>
      <p:sp>
        <p:nvSpPr>
          <p:cNvPr id="21511" name="Down Arrow 7"/>
          <p:cNvSpPr>
            <a:spLocks noChangeArrowheads="1"/>
          </p:cNvSpPr>
          <p:nvPr/>
        </p:nvSpPr>
        <p:spPr bwMode="auto">
          <a:xfrm>
            <a:off x="2743200" y="2438400"/>
            <a:ext cx="609600" cy="762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914400"/>
            <a:ext cx="9144000" cy="54102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pitchFamily="-108" charset="-128"/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0"/>
            <a:ext cx="9144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800" b="1">
                <a:solidFill>
                  <a:schemeClr val="bg1"/>
                </a:solidFill>
              </a:rPr>
              <a:t>Nationally, we’re in the midst                                         of an urban led economic recovery</a:t>
            </a:r>
          </a:p>
        </p:txBody>
      </p:sp>
      <p:pic>
        <p:nvPicPr>
          <p:cNvPr id="22532" name="Picture 4" descr="SOCC 2017_R9.pdf"/>
          <p:cNvPicPr>
            <a:picLocks noChangeAspect="1"/>
          </p:cNvPicPr>
          <p:nvPr/>
        </p:nvPicPr>
        <p:blipFill>
          <a:blip r:embed="rId2" cstate="screen"/>
          <a:srcRect t="5611" b="38580"/>
          <a:stretch>
            <a:fillRect/>
          </a:stretch>
        </p:blipFill>
        <p:spPr bwMode="auto">
          <a:xfrm>
            <a:off x="-60325" y="914400"/>
            <a:ext cx="7931150" cy="5410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8959850" y="1066800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0"/>
            <a:ext cx="77724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800" b="1" dirty="0">
                <a:solidFill>
                  <a:schemeClr val="accent3"/>
                </a:solidFill>
                <a:latin typeface="Arial" charset="0"/>
              </a:rPr>
              <a:t>Today: releasing </a:t>
            </a:r>
            <a:r>
              <a:rPr lang="en-US" sz="2800" b="1" dirty="0">
                <a:solidFill>
                  <a:schemeClr val="accent3"/>
                </a:solidFill>
                <a:latin typeface="Arial" charset="0"/>
              </a:rPr>
              <a:t>two related documents</a:t>
            </a:r>
            <a:endParaRPr lang="en-US" sz="2800" dirty="0">
              <a:latin typeface="Arial" charset="0"/>
            </a:endParaRPr>
          </a:p>
        </p:txBody>
      </p:sp>
      <p:pic>
        <p:nvPicPr>
          <p:cNvPr id="5124" name="Picture 6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76200" y="685800"/>
            <a:ext cx="4648200" cy="568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8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0" y="708025"/>
            <a:ext cx="4724400" cy="567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914400"/>
            <a:ext cx="9144000" cy="54102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pitchFamily="-108" charset="-128"/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b="1">
                <a:solidFill>
                  <a:schemeClr val="bg1"/>
                </a:solidFill>
              </a:rPr>
              <a:t>Cities are growing fast everywhere</a:t>
            </a:r>
          </a:p>
          <a:p>
            <a:pPr algn="r"/>
            <a:r>
              <a:rPr lang="en-US" b="1">
                <a:solidFill>
                  <a:schemeClr val="bg1"/>
                </a:solidFill>
              </a:rPr>
              <a:t>25 largest cities all grew faster than Philadelphia 2010-2015</a:t>
            </a:r>
            <a:endParaRPr lang="en-US" b="1"/>
          </a:p>
        </p:txBody>
      </p:sp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914400"/>
            <a:ext cx="10541000" cy="544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876800" y="4286250"/>
            <a:ext cx="4065588" cy="120015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latin typeface="Arial" charset="0"/>
              </a:rPr>
              <a:t>Nation grew at    2.2%/year</a:t>
            </a:r>
          </a:p>
          <a:p>
            <a:pPr>
              <a:defRPr/>
            </a:pPr>
            <a:r>
              <a:rPr lang="en-US" b="1" dirty="0">
                <a:solidFill>
                  <a:srgbClr val="CC7C34"/>
                </a:solidFill>
                <a:latin typeface="Arial" charset="0"/>
              </a:rPr>
              <a:t>25 largest cities  2.8%/year</a:t>
            </a:r>
          </a:p>
          <a:p>
            <a:pPr>
              <a:defRPr/>
            </a:pPr>
            <a:r>
              <a:rPr lang="en-US" b="1" dirty="0">
                <a:solidFill>
                  <a:schemeClr val="accent6"/>
                </a:solidFill>
                <a:latin typeface="Arial" charset="0"/>
              </a:rPr>
              <a:t>Philadelphia        1.1%/year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838200"/>
            <a:ext cx="9144000" cy="421322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4572000"/>
            <a:ext cx="9144000" cy="1752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0" name="Rectangle 2"/>
          <p:cNvSpPr>
            <a:spLocks noChangeArrowheads="1"/>
          </p:cNvSpPr>
          <p:nvPr/>
        </p:nvSpPr>
        <p:spPr bwMode="auto">
          <a:xfrm>
            <a:off x="0" y="-88900"/>
            <a:ext cx="9144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800" b="1">
                <a:solidFill>
                  <a:schemeClr val="bg1"/>
                </a:solidFill>
                <a:cs typeface="Arial" pitchFamily="34" charset="0"/>
              </a:rPr>
              <a:t>Philadelphia has rebounded from Recession</a:t>
            </a:r>
            <a:br>
              <a:rPr lang="en-US" sz="2800" b="1">
                <a:solidFill>
                  <a:schemeClr val="bg1"/>
                </a:solidFill>
                <a:cs typeface="Arial" pitchFamily="34" charset="0"/>
              </a:rPr>
            </a:br>
            <a:r>
              <a:rPr lang="en-US" sz="2800" b="1">
                <a:solidFill>
                  <a:schemeClr val="bg1"/>
                </a:solidFill>
                <a:cs typeface="Arial" pitchFamily="34" charset="0"/>
              </a:rPr>
              <a:t>But not yet regained private sector job levels of 1990</a:t>
            </a:r>
            <a:endParaRPr lang="en-US" sz="2800" b="1">
              <a:solidFill>
                <a:schemeClr val="bg1"/>
              </a:solidFill>
            </a:endParaRPr>
          </a:p>
        </p:txBody>
      </p:sp>
      <p:pic>
        <p:nvPicPr>
          <p:cNvPr id="24581" name="Picture 6" descr="SOCC 2017_R9.pdf"/>
          <p:cNvPicPr>
            <a:picLocks noChangeAspect="1"/>
          </p:cNvPicPr>
          <p:nvPr/>
        </p:nvPicPr>
        <p:blipFill>
          <a:blip r:embed="rId2" cstate="screen"/>
          <a:srcRect l="50000" t="5612" r="4408" b="57755"/>
          <a:stretch>
            <a:fillRect/>
          </a:stretch>
        </p:blipFill>
        <p:spPr bwMode="auto">
          <a:xfrm>
            <a:off x="1524000" y="1006475"/>
            <a:ext cx="6400800" cy="529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474663" y="76200"/>
            <a:ext cx="85931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b="1">
                <a:solidFill>
                  <a:schemeClr val="bg1"/>
                </a:solidFill>
              </a:rPr>
              <a:t>Our peer cities: Boston, New York &amp; Washington DC</a:t>
            </a:r>
          </a:p>
          <a:p>
            <a:pPr algn="r"/>
            <a:r>
              <a:rPr lang="en-US" b="1">
                <a:solidFill>
                  <a:schemeClr val="bg1"/>
                </a:solidFill>
              </a:rPr>
              <a:t>All lost 85%-90% of manufacturing jobs they held in 1970 </a:t>
            </a:r>
          </a:p>
        </p:txBody>
      </p:sp>
      <p:pic>
        <p:nvPicPr>
          <p:cNvPr id="25603" name="Picture 5" descr="plant1bw"/>
          <p:cNvPicPr>
            <a:picLocks noChangeAspect="1" noChangeArrowheads="1"/>
          </p:cNvPicPr>
          <p:nvPr/>
        </p:nvPicPr>
        <p:blipFill>
          <a:blip r:embed="rId3" cstate="screen"/>
          <a:srcRect r="38"/>
          <a:stretch>
            <a:fillRect/>
          </a:stretch>
        </p:blipFill>
        <p:spPr bwMode="auto">
          <a:xfrm>
            <a:off x="2286000" y="1293813"/>
            <a:ext cx="6858000" cy="503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6"/>
          <p:cNvPicPr>
            <a:picLocks noChangeAspect="1" noChangeArrowheads="1"/>
          </p:cNvPicPr>
          <p:nvPr/>
        </p:nvPicPr>
        <p:blipFill>
          <a:blip r:embed="rId4" cstate="screen">
            <a:lum bright="-12000" contrast="12000"/>
          </a:blip>
          <a:srcRect/>
          <a:stretch>
            <a:fillRect/>
          </a:stretch>
        </p:blipFill>
        <p:spPr bwMode="auto">
          <a:xfrm>
            <a:off x="0" y="1295400"/>
            <a:ext cx="327977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914400"/>
            <a:ext cx="9144000" cy="5410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-76200" y="0"/>
            <a:ext cx="92202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800" b="1">
                <a:solidFill>
                  <a:schemeClr val="bg1"/>
                </a:solidFill>
                <a:cs typeface="Arial" pitchFamily="34" charset="0"/>
              </a:rPr>
              <a:t>But they surpassed their 1970 levels with new jobs               while Philadelphia is down 25%; similar to Detroit</a:t>
            </a:r>
          </a:p>
        </p:txBody>
      </p:sp>
      <p:pic>
        <p:nvPicPr>
          <p:cNvPr id="26628" name="Picture 4" descr="SOCC 2017_R9.pdf"/>
          <p:cNvPicPr>
            <a:picLocks noChangeAspect="1"/>
          </p:cNvPicPr>
          <p:nvPr/>
        </p:nvPicPr>
        <p:blipFill>
          <a:blip r:embed="rId2" cstate="screen"/>
          <a:srcRect t="55807" b="5531"/>
          <a:stretch>
            <a:fillRect/>
          </a:stretch>
        </p:blipFill>
        <p:spPr bwMode="auto">
          <a:xfrm>
            <a:off x="-458788" y="1317625"/>
            <a:ext cx="9790113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2400" y="1139825"/>
            <a:ext cx="419100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95800" y="1143000"/>
            <a:ext cx="445135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0" y="0"/>
            <a:ext cx="8991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b="1">
                <a:solidFill>
                  <a:schemeClr val="bg1"/>
                </a:solidFill>
              </a:rPr>
              <a:t>Whole story in the employment section: pages 38 &amp; 39</a:t>
            </a:r>
          </a:p>
          <a:p>
            <a:pPr algn="r"/>
            <a:r>
              <a:rPr lang="en-US" sz="1800" b="1">
                <a:solidFill>
                  <a:schemeClr val="bg1"/>
                </a:solidFill>
              </a:rPr>
              <a:t>Imagine we are in a race: looking in our rear-view, we’ve come really far</a:t>
            </a:r>
          </a:p>
          <a:p>
            <a:pPr algn="r"/>
            <a:r>
              <a:rPr lang="en-US" sz="1800" b="1">
                <a:solidFill>
                  <a:schemeClr val="bg1"/>
                </a:solidFill>
              </a:rPr>
              <a:t>But looking out the side windows, our peers are passing us by</a:t>
            </a:r>
          </a:p>
          <a:p>
            <a:pPr algn="r"/>
            <a:r>
              <a:rPr lang="en-US" b="1">
                <a:solidFill>
                  <a:schemeClr val="bg1"/>
                </a:solidFill>
              </a:rPr>
              <a:t> </a:t>
            </a:r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3"/>
          <p:cNvSpPr>
            <a:spLocks noChangeArrowheads="1"/>
          </p:cNvSpPr>
          <p:nvPr/>
        </p:nvSpPr>
        <p:spPr bwMode="auto">
          <a:xfrm>
            <a:off x="0" y="685800"/>
            <a:ext cx="9144000" cy="5638800"/>
          </a:xfrm>
          <a:prstGeom prst="rect">
            <a:avLst/>
          </a:pr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0" y="76200"/>
            <a:ext cx="906780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800" b="1" dirty="0">
                <a:solidFill>
                  <a:srgbClr val="FFFFFF"/>
                </a:solidFill>
              </a:rPr>
              <a:t>One of the highest poverty rates among major cities</a:t>
            </a:r>
          </a:p>
          <a:p>
            <a:pPr algn="r">
              <a:defRPr/>
            </a:pPr>
            <a:endParaRPr lang="en-US" dirty="0">
              <a:solidFill>
                <a:srgbClr val="FFFFFF"/>
              </a:solidFill>
            </a:endParaRPr>
          </a:p>
          <a:p>
            <a:pPr algn="r">
              <a:defRPr/>
            </a:pPr>
            <a:r>
              <a:rPr lang="en-US" b="1" dirty="0">
                <a:solidFill>
                  <a:schemeClr val="accent4"/>
                </a:solidFill>
              </a:rPr>
              <a:t>+ High unemployment levels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57200" y="1935163"/>
          <a:ext cx="8229600" cy="2560637"/>
        </p:xfrm>
        <a:graphic>
          <a:graphicData uri="http://schemas.openxmlformats.org/drawingml/2006/table">
            <a:tbl>
              <a:tblPr/>
              <a:tblGrid>
                <a:gridCol w="4114800"/>
                <a:gridCol w="4114800"/>
              </a:tblGrid>
              <a:tr h="3168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City</a:t>
                      </a:r>
                      <a:endParaRPr lang="en-US" sz="28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% Below Poverty Line</a:t>
                      </a:r>
                      <a:endParaRPr lang="en-US" sz="28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3168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Philadelphia, PA</a:t>
                      </a:r>
                      <a:endParaRPr lang="en-US" sz="28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26.7%</a:t>
                      </a:r>
                      <a:endParaRPr lang="en-US" sz="28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3168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Baltimore, MD</a:t>
                      </a:r>
                      <a:endParaRPr lang="en-US" sz="28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23.6%</a:t>
                      </a:r>
                      <a:endParaRPr lang="en-US" sz="28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3168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Boston, MA</a:t>
                      </a:r>
                      <a:endParaRPr lang="en-US" sz="28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22.6%</a:t>
                      </a:r>
                      <a:endParaRPr lang="en-US" sz="28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3168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New York City, NY</a:t>
                      </a:r>
                      <a:endParaRPr lang="en-US" sz="28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20.9%</a:t>
                      </a:r>
                      <a:endParaRPr lang="en-US" sz="28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3168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Washington, DC</a:t>
                      </a:r>
                      <a:endParaRPr lang="en-US" sz="28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17.7%</a:t>
                      </a:r>
                      <a:endParaRPr lang="en-US" sz="28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ChangeArrowheads="1"/>
          </p:cNvSpPr>
          <p:nvPr/>
        </p:nvSpPr>
        <p:spPr bwMode="auto">
          <a:xfrm>
            <a:off x="0" y="609600"/>
            <a:ext cx="9144000" cy="5715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-304800" y="76200"/>
            <a:ext cx="9372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b="1">
                <a:solidFill>
                  <a:srgbClr val="FFFFFF"/>
                </a:solidFill>
              </a:rPr>
              <a:t>Challenge of Incomplete Revival</a:t>
            </a:r>
            <a:endParaRPr lang="en-US" b="1"/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38125" y="762000"/>
            <a:ext cx="425767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24400" y="725488"/>
            <a:ext cx="4343400" cy="559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ChangeArrowheads="1"/>
          </p:cNvSpPr>
          <p:nvPr/>
        </p:nvSpPr>
        <p:spPr bwMode="auto">
          <a:xfrm>
            <a:off x="-304800" y="152400"/>
            <a:ext cx="9372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b="1">
                <a:solidFill>
                  <a:srgbClr val="FFFFFF"/>
                </a:solidFill>
              </a:rPr>
              <a:t>The renewal of Center City &amp; University City</a:t>
            </a:r>
          </a:p>
          <a:p>
            <a:pPr algn="r"/>
            <a:r>
              <a:rPr lang="en-US" b="1">
                <a:solidFill>
                  <a:srgbClr val="FFFFFF"/>
                </a:solidFill>
              </a:rPr>
              <a:t>not big enough to offset citywide industrial decline</a:t>
            </a:r>
            <a:endParaRPr lang="en-US" b="1"/>
          </a:p>
        </p:txBody>
      </p:sp>
      <p:pic>
        <p:nvPicPr>
          <p:cNvPr id="30723" name="Picture 5" descr="\\FILESERVER\Users\plevy\Desktop\Philadelphia_Aerial.jpg"/>
          <p:cNvPicPr>
            <a:picLocks noChangeAspect="1" noChangeArrowheads="1"/>
          </p:cNvPicPr>
          <p:nvPr/>
        </p:nvPicPr>
        <p:blipFill>
          <a:blip r:embed="rId2" cstate="screen">
            <a:lum bright="-10000"/>
          </a:blip>
          <a:srcRect/>
          <a:stretch>
            <a:fillRect/>
          </a:stretch>
        </p:blipFill>
        <p:spPr bwMode="auto">
          <a:xfrm>
            <a:off x="0" y="1295400"/>
            <a:ext cx="9144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1" descr="\\FILESERVER\Users\plevy\Desktop\out-commuting-by-council-district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098550"/>
            <a:ext cx="5791200" cy="524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4" descr="\\FILESERVER\Users\plevy\Desktop\trafficjam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791200" y="3622675"/>
            <a:ext cx="3352800" cy="268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3" descr="\\FILESERVER\Users\plevy\Desktop\a-septa-employee-stood-in-a-gateway-into-the-bus-loop_0_115_4608_2204_752_360_c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789613" y="1112838"/>
            <a:ext cx="3430587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2" descr="\\FILESERVER\Users\plevy\Desktop\septa-stop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811838" y="2743200"/>
            <a:ext cx="3408362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Rectangle 7"/>
          <p:cNvSpPr>
            <a:spLocks noChangeArrowheads="1"/>
          </p:cNvSpPr>
          <p:nvPr/>
        </p:nvSpPr>
        <p:spPr bwMode="auto">
          <a:xfrm>
            <a:off x="-228600" y="-139700"/>
            <a:ext cx="9478963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00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en-US" b="1">
                <a:solidFill>
                  <a:srgbClr val="FFFFFF"/>
                </a:solidFill>
              </a:rPr>
              <a:t>Outside Center City 225,000 Phila. residents (39% </a:t>
            </a:r>
            <a:r>
              <a:rPr lang="en-US" sz="1800" b="1">
                <a:solidFill>
                  <a:srgbClr val="FFFFFF"/>
                </a:solidFill>
              </a:rPr>
              <a:t>of </a:t>
            </a:r>
            <a:r>
              <a:rPr lang="en-US" b="1">
                <a:solidFill>
                  <a:srgbClr val="FFFFFF"/>
                </a:solidFill>
              </a:rPr>
              <a:t>workforce)        Reverse commute to suburbs each </a:t>
            </a:r>
            <a:r>
              <a:rPr lang="en-US">
                <a:solidFill>
                  <a:srgbClr val="FFFFFF"/>
                </a:solidFill>
              </a:rPr>
              <a:t>day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49738" y="4386263"/>
            <a:ext cx="1693862" cy="1938337"/>
          </a:xfrm>
          <a:prstGeom prst="rect">
            <a:avLst/>
          </a:prstGeom>
          <a:solidFill>
            <a:schemeClr val="bg1"/>
          </a:solidFill>
          <a:ln>
            <a:solidFill>
              <a:srgbClr val="2F508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Arial" charset="0"/>
              </a:rPr>
              <a:t>By contrast only 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</a:rPr>
              <a:t>15.3%</a:t>
            </a:r>
            <a:r>
              <a:rPr lang="en-US" sz="2000" b="1" dirty="0">
                <a:solidFill>
                  <a:srgbClr val="002060"/>
                </a:solidFill>
                <a:latin typeface="Arial" charset="0"/>
              </a:rPr>
              <a:t> of NYC residents commute to suburbs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304800" y="838200"/>
            <a:ext cx="9448800" cy="54864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pitchFamily="-108" charset="-128"/>
            </a:endParaRPr>
          </a:p>
        </p:txBody>
      </p:sp>
      <p:grpSp>
        <p:nvGrpSpPr>
          <p:cNvPr id="32771" name="Group 3"/>
          <p:cNvGrpSpPr>
            <a:grpSpLocks/>
          </p:cNvGrpSpPr>
          <p:nvPr/>
        </p:nvGrpSpPr>
        <p:grpSpPr bwMode="auto">
          <a:xfrm>
            <a:off x="-304800" y="1752600"/>
            <a:ext cx="9601200" cy="3581400"/>
            <a:chOff x="685800" y="2046580"/>
            <a:chExt cx="7772400" cy="2703728"/>
          </a:xfrm>
        </p:grpSpPr>
        <p:pic>
          <p:nvPicPr>
            <p:cNvPr id="32773" name="Picture 2" descr="Fig 11 Educational Attainment 30-B-01.jpg"/>
            <p:cNvPicPr>
              <a:picLocks noChangeAspect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685800" y="2095500"/>
              <a:ext cx="7772400" cy="2654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4" name="Picture 1"/>
            <p:cNvPicPr>
              <a:picLocks noChangeAspect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1003026" y="2046580"/>
              <a:ext cx="5397500" cy="48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772" name="Rectangle 5"/>
          <p:cNvSpPr>
            <a:spLocks noChangeArrowheads="1"/>
          </p:cNvSpPr>
          <p:nvPr/>
        </p:nvSpPr>
        <p:spPr bwMode="auto">
          <a:xfrm>
            <a:off x="76200" y="0"/>
            <a:ext cx="89503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b="1">
                <a:solidFill>
                  <a:schemeClr val="bg1"/>
                </a:solidFill>
                <a:cs typeface="Arial" pitchFamily="34" charset="0"/>
              </a:rPr>
              <a:t>Little difference between level of education required by jobs</a:t>
            </a:r>
          </a:p>
          <a:p>
            <a:pPr algn="r"/>
            <a:r>
              <a:rPr lang="en-US" b="1">
                <a:solidFill>
                  <a:schemeClr val="bg1"/>
                </a:solidFill>
                <a:cs typeface="Arial" pitchFamily="34" charset="0"/>
              </a:rPr>
              <a:t>In Center City, Philadelphia &amp; surrounding region</a:t>
            </a:r>
            <a:endParaRPr lang="en-US" b="1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3505200" y="914400"/>
            <a:ext cx="5638800" cy="54102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pitchFamily="-108" charset="-128"/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8959850" y="1066800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800" b="1" dirty="0">
                <a:solidFill>
                  <a:schemeClr val="accent3"/>
                </a:solidFill>
                <a:latin typeface="Arial" charset="0"/>
              </a:rPr>
              <a:t> </a:t>
            </a:r>
            <a:r>
              <a:rPr lang="en-US" sz="2800" b="1" dirty="0">
                <a:solidFill>
                  <a:schemeClr val="accent3"/>
                </a:solidFill>
                <a:latin typeface="Arial" charset="0"/>
              </a:rPr>
              <a:t>State of Center City report</a:t>
            </a:r>
          </a:p>
          <a:p>
            <a:pPr algn="r">
              <a:defRPr/>
            </a:pPr>
            <a:r>
              <a:rPr lang="en-US" sz="2800" b="1" dirty="0">
                <a:solidFill>
                  <a:schemeClr val="accent3"/>
                </a:solidFill>
                <a:latin typeface="Arial" charset="0"/>
              </a:rPr>
              <a:t>Comprehensive </a:t>
            </a:r>
            <a:r>
              <a:rPr lang="en-US" sz="2800" b="1" dirty="0">
                <a:solidFill>
                  <a:schemeClr val="accent3"/>
                </a:solidFill>
                <a:latin typeface="Arial" charset="0"/>
              </a:rPr>
              <a:t>overview of downtown marketplace in </a:t>
            </a:r>
            <a:r>
              <a:rPr lang="en-US" b="1" dirty="0">
                <a:latin typeface="Arial" charset="0"/>
              </a:rPr>
              <a:t>10 chapters</a:t>
            </a:r>
            <a:endParaRPr lang="en-US" dirty="0">
              <a:latin typeface="Arial" charset="0"/>
            </a:endParaRPr>
          </a:p>
        </p:txBody>
      </p:sp>
      <p:pic>
        <p:nvPicPr>
          <p:cNvPr id="6149" name="Picture 7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733800" y="1371600"/>
            <a:ext cx="4724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914400"/>
            <a:ext cx="4460875" cy="545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/>
          <p:cNvSpPr>
            <a:spLocks noChangeArrowheads="1"/>
          </p:cNvSpPr>
          <p:nvPr/>
        </p:nvSpPr>
        <p:spPr bwMode="auto">
          <a:xfrm>
            <a:off x="0" y="1066800"/>
            <a:ext cx="9296400" cy="52578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3795" name="TextBox 2"/>
          <p:cNvSpPr txBox="1">
            <a:spLocks noChangeArrowheads="1"/>
          </p:cNvSpPr>
          <p:nvPr/>
        </p:nvSpPr>
        <p:spPr bwMode="auto">
          <a:xfrm>
            <a:off x="1866900" y="5888038"/>
            <a:ext cx="1841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3796" name="Rectangle 8"/>
          <p:cNvSpPr>
            <a:spLocks noChangeArrowheads="1"/>
          </p:cNvSpPr>
          <p:nvPr/>
        </p:nvSpPr>
        <p:spPr bwMode="auto">
          <a:xfrm>
            <a:off x="-9525" y="6321425"/>
            <a:ext cx="9144000" cy="533400"/>
          </a:xfrm>
          <a:prstGeom prst="rect">
            <a:avLst/>
          </a:prstGeom>
          <a:solidFill>
            <a:srgbClr val="288884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-30163" y="0"/>
            <a:ext cx="9144001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800" b="1">
                <a:solidFill>
                  <a:schemeClr val="bg1"/>
                </a:solidFill>
                <a:cs typeface="Arial" pitchFamily="34" charset="0"/>
              </a:rPr>
              <a:t>Suburbs have simply grown more jobs</a:t>
            </a:r>
          </a:p>
          <a:p>
            <a:pPr algn="r"/>
            <a:r>
              <a:rPr lang="en-US" sz="2800" b="1">
                <a:solidFill>
                  <a:schemeClr val="bg1"/>
                </a:solidFill>
                <a:cs typeface="Arial" pitchFamily="34" charset="0"/>
              </a:rPr>
              <a:t>Philadelphia still 6% below 1990 job levels</a:t>
            </a:r>
            <a:endParaRPr lang="en-US" sz="2800" b="1">
              <a:cs typeface="Arial" pitchFamily="34" charset="0"/>
            </a:endParaRPr>
          </a:p>
        </p:txBody>
      </p:sp>
      <p:pic>
        <p:nvPicPr>
          <p:cNvPr id="33798" name="Picture 5" descr="SOCC 2017_R9.pdf"/>
          <p:cNvPicPr>
            <a:picLocks noChangeAspect="1"/>
          </p:cNvPicPr>
          <p:nvPr/>
        </p:nvPicPr>
        <p:blipFill>
          <a:blip r:embed="rId2" cstate="screen"/>
          <a:srcRect t="5614" b="56664"/>
          <a:stretch>
            <a:fillRect/>
          </a:stretch>
        </p:blipFill>
        <p:spPr bwMode="auto">
          <a:xfrm>
            <a:off x="-381000" y="1368425"/>
            <a:ext cx="9756775" cy="4498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1295400"/>
            <a:ext cx="9296400" cy="50292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  <a:ea typeface="ＭＳ Ｐゴシック" pitchFamily="-108" charset="-128"/>
            </a:endParaRPr>
          </a:p>
        </p:txBody>
      </p:sp>
      <p:pic>
        <p:nvPicPr>
          <p:cNvPr id="34819" name="Picture 3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6200" y="1335088"/>
            <a:ext cx="8915400" cy="49895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76200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b="1">
                <a:solidFill>
                  <a:schemeClr val="bg1"/>
                </a:solidFill>
              </a:rPr>
              <a:t>Uneven job growth:  Eds &amp; Meds + 50.5% citywide since 1990 Lower wage leisure &amp; hospitality + 51.2%. </a:t>
            </a:r>
          </a:p>
          <a:p>
            <a:pPr algn="r"/>
            <a:r>
              <a:rPr lang="en-US" b="1">
                <a:solidFill>
                  <a:schemeClr val="bg1"/>
                </a:solidFill>
              </a:rPr>
              <a:t>But office industries down 23% in the last 25 years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6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428625" y="1042988"/>
            <a:ext cx="5519738" cy="2233612"/>
          </a:xfrm>
          <a:prstGeom prst="rect">
            <a:avLst/>
          </a:prstGeom>
        </p:spPr>
        <p:txBody>
          <a:bodyPr lIns="0" tIns="0" rIns="0" bIns="0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20000"/>
                    </a:prstClr>
                  </a:outerShdw>
                </a:effectLst>
                <a:latin typeface="Helvetica"/>
                <a:cs typeface="Helvetica"/>
              </a:rPr>
              <a:t>Healthcare &amp;</a:t>
            </a:r>
            <a:br>
              <a:rPr lang="en-US" sz="3600" b="1" dirty="0" smtClean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20000"/>
                    </a:prstClr>
                  </a:outerShdw>
                </a:effectLst>
                <a:latin typeface="Helvetica"/>
                <a:cs typeface="Helvetica"/>
              </a:rPr>
            </a:br>
            <a:r>
              <a:rPr lang="en-US" sz="3600" b="1" dirty="0" smtClean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20000"/>
                    </a:prstClr>
                  </a:outerShdw>
                </a:effectLst>
                <a:latin typeface="Helvetica"/>
                <a:cs typeface="Helvetica"/>
              </a:rPr>
              <a:t>Higher Education</a:t>
            </a:r>
            <a:endParaRPr lang="en-US" sz="3600" b="1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-76200" y="533400"/>
            <a:ext cx="9372600" cy="57912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pitchFamily="-108" charset="-128"/>
            </a:endParaRPr>
          </a:p>
        </p:txBody>
      </p:sp>
      <p:pic>
        <p:nvPicPr>
          <p:cNvPr id="36867" name="Picture 1" descr="SOCC 2017_FINAL.pdf"/>
          <p:cNvPicPr>
            <a:picLocks noChangeAspect="1"/>
          </p:cNvPicPr>
          <p:nvPr/>
        </p:nvPicPr>
        <p:blipFill>
          <a:blip r:embed="rId2" cstate="screen"/>
          <a:srcRect t="2084" b="33321"/>
          <a:stretch>
            <a:fillRect/>
          </a:stretch>
        </p:blipFill>
        <p:spPr bwMode="auto">
          <a:xfrm>
            <a:off x="457200" y="609600"/>
            <a:ext cx="7239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Rectangle 7"/>
          <p:cNvSpPr>
            <a:spLocks noChangeArrowheads="1"/>
          </p:cNvSpPr>
          <p:nvPr/>
        </p:nvSpPr>
        <p:spPr bwMode="auto">
          <a:xfrm>
            <a:off x="2514600" y="71438"/>
            <a:ext cx="66786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58,000 eds &amp; meds jobs in Center City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-76200" y="533400"/>
            <a:ext cx="9372600" cy="57912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pitchFamily="-108" charset="-128"/>
            </a:endParaRPr>
          </a:p>
        </p:txBody>
      </p:sp>
      <p:pic>
        <p:nvPicPr>
          <p:cNvPr id="37891" name="Picture 1" descr="SOCC 2017_FINAL.pdf"/>
          <p:cNvPicPr>
            <a:picLocks noChangeAspect="1"/>
          </p:cNvPicPr>
          <p:nvPr/>
        </p:nvPicPr>
        <p:blipFill>
          <a:blip r:embed="rId2" cstate="screen"/>
          <a:srcRect b="41287"/>
          <a:stretch>
            <a:fillRect/>
          </a:stretch>
        </p:blipFill>
        <p:spPr bwMode="auto">
          <a:xfrm>
            <a:off x="685800" y="549275"/>
            <a:ext cx="8047038" cy="577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Rectangle 7"/>
          <p:cNvSpPr>
            <a:spLocks noChangeArrowheads="1"/>
          </p:cNvSpPr>
          <p:nvPr/>
        </p:nvSpPr>
        <p:spPr bwMode="auto">
          <a:xfrm>
            <a:off x="-76200" y="76200"/>
            <a:ext cx="92662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32,500 students + 75,431 adjacent = 107,000 students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1143000"/>
            <a:ext cx="9372600" cy="5181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pitchFamily="-108" charset="-128"/>
            </a:endParaRPr>
          </a:p>
        </p:txBody>
      </p:sp>
      <p:pic>
        <p:nvPicPr>
          <p:cNvPr id="3" name="Picture 2" descr="SOCC 2017_FINAL.pdf"/>
          <p:cNvPicPr>
            <a:picLocks noChangeAspect="1"/>
          </p:cNvPicPr>
          <p:nvPr/>
        </p:nvPicPr>
        <p:blipFill rotWithShape="1">
          <a:blip r:embed="rId2" cstate="screen"/>
          <a:srcRect t="4910" b="55812"/>
          <a:stretch/>
        </p:blipFill>
        <p:spPr>
          <a:xfrm>
            <a:off x="0" y="1128713"/>
            <a:ext cx="9236075" cy="4433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38916" name="Rectangle 7"/>
          <p:cNvSpPr>
            <a:spLocks noChangeArrowheads="1"/>
          </p:cNvSpPr>
          <p:nvPr/>
        </p:nvSpPr>
        <p:spPr bwMode="auto">
          <a:xfrm>
            <a:off x="0" y="152400"/>
            <a:ext cx="89916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800" b="1">
                <a:solidFill>
                  <a:schemeClr val="bg1"/>
                </a:solidFill>
              </a:rPr>
              <a:t>$857 million in NIH grants</a:t>
            </a:r>
          </a:p>
          <a:p>
            <a:pPr algn="r"/>
            <a:r>
              <a:rPr lang="en-US" b="1">
                <a:solidFill>
                  <a:schemeClr val="bg1"/>
                </a:solidFill>
              </a:rPr>
              <a:t>Major investments in innovation &amp; the next economy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914400"/>
            <a:ext cx="9372600" cy="54102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pitchFamily="-108" charset="-128"/>
            </a:endParaRPr>
          </a:p>
        </p:txBody>
      </p:sp>
      <p:pic>
        <p:nvPicPr>
          <p:cNvPr id="39939" name="Picture 2" descr="SOCC 2017_FINAL.pdf"/>
          <p:cNvPicPr>
            <a:picLocks noChangeAspect="1"/>
          </p:cNvPicPr>
          <p:nvPr/>
        </p:nvPicPr>
        <p:blipFill>
          <a:blip r:embed="rId2" cstate="screen"/>
          <a:srcRect t="55759" b="4964"/>
          <a:stretch>
            <a:fillRect/>
          </a:stretch>
        </p:blipFill>
        <p:spPr bwMode="auto">
          <a:xfrm>
            <a:off x="0" y="1347788"/>
            <a:ext cx="9255125" cy="44434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39940" name="Rectangle 7"/>
          <p:cNvSpPr>
            <a:spLocks noChangeArrowheads="1"/>
          </p:cNvSpPr>
          <p:nvPr/>
        </p:nvSpPr>
        <p:spPr bwMode="auto">
          <a:xfrm>
            <a:off x="2935288" y="228600"/>
            <a:ext cx="59801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Patent applications up 38% to 330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6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685800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581025" y="152400"/>
            <a:ext cx="8410575" cy="2235200"/>
          </a:xfrm>
          <a:prstGeom prst="rect">
            <a:avLst/>
          </a:prstGeom>
        </p:spPr>
        <p:txBody>
          <a:bodyPr lIns="0" tIns="0" rIns="0" bIns="0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2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Conventions, Tourism &amp; Hospitality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1212850" y="76200"/>
            <a:ext cx="78549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800" b="1">
                <a:solidFill>
                  <a:schemeClr val="bg1"/>
                </a:solidFill>
              </a:rPr>
              <a:t>Steady growth in conventions &amp; trade shows</a:t>
            </a:r>
          </a:p>
          <a:p>
            <a:pPr algn="r"/>
            <a:r>
              <a:rPr lang="en-US" sz="2800" b="1">
                <a:solidFill>
                  <a:schemeClr val="bg1"/>
                </a:solidFill>
              </a:rPr>
              <a:t>1.1 million attendees in 2016</a:t>
            </a:r>
          </a:p>
        </p:txBody>
      </p:sp>
      <p:pic>
        <p:nvPicPr>
          <p:cNvPr id="41987" name="Picture 2" descr="\\FILESERVER\Users\plevy\Desktop\VineAndMarvine_xAerialParkway_163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434975" y="990600"/>
            <a:ext cx="957897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0" y="76200"/>
            <a:ext cx="9067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800" b="1">
                <a:solidFill>
                  <a:schemeClr val="bg1"/>
                </a:solidFill>
              </a:rPr>
              <a:t>Record 5 million visitors at                            Independence National Historical Park</a:t>
            </a:r>
          </a:p>
        </p:txBody>
      </p:sp>
      <p:pic>
        <p:nvPicPr>
          <p:cNvPr id="43011" name="Picture 6" descr="\\FILESERVER\Users\plevy\Desktop\independence-visitor-center-summer-1200vp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685800" y="1044575"/>
            <a:ext cx="10058400" cy="528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534400" cy="609600"/>
          </a:xfrm>
        </p:spPr>
        <p:txBody>
          <a:bodyPr/>
          <a:lstStyle/>
          <a:p>
            <a:pPr algn="r" eaLnBrk="1" hangingPunct="1">
              <a:tabLst>
                <a:tab pos="914400" algn="l"/>
              </a:tabLst>
            </a:pPr>
            <a:r>
              <a:rPr lang="en-US" sz="2800" b="1" smtClean="0">
                <a:latin typeface="Arial" pitchFamily="34" charset="0"/>
                <a:ea typeface="Univers 45 Light" pitchFamily="2" charset="0"/>
                <a:cs typeface="Arial" pitchFamily="34" charset="0"/>
              </a:rPr>
              <a:t>Each chapter contains reasons for celebration</a:t>
            </a:r>
            <a:br>
              <a:rPr lang="en-US" sz="2800" b="1" smtClean="0">
                <a:latin typeface="Arial" pitchFamily="34" charset="0"/>
                <a:ea typeface="Univers 45 Light" pitchFamily="2" charset="0"/>
                <a:cs typeface="Arial" pitchFamily="34" charset="0"/>
              </a:rPr>
            </a:br>
            <a:r>
              <a:rPr lang="en-US" sz="2800" b="1" smtClean="0">
                <a:latin typeface="Arial" pitchFamily="34" charset="0"/>
                <a:ea typeface="Univers 45 Light" pitchFamily="2" charset="0"/>
                <a:cs typeface="Arial" pitchFamily="34" charset="0"/>
              </a:rPr>
              <a:t>Outlines challenges to overcome</a:t>
            </a:r>
            <a:br>
              <a:rPr lang="en-US" sz="2800" b="1" smtClean="0">
                <a:latin typeface="Arial" pitchFamily="34" charset="0"/>
                <a:ea typeface="Univers 45 Light" pitchFamily="2" charset="0"/>
                <a:cs typeface="Arial" pitchFamily="34" charset="0"/>
              </a:rPr>
            </a:br>
            <a:endParaRPr lang="en-US" sz="2800" b="1" smtClean="0"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pic>
        <p:nvPicPr>
          <p:cNvPr id="7171" name="Picture 2" descr="\\FILESERVER\Users\plevy\Desktop\F-Sips_01-landingpage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071563"/>
            <a:ext cx="9144000" cy="525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3971925" y="76200"/>
            <a:ext cx="50958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800" b="1">
                <a:solidFill>
                  <a:schemeClr val="bg1"/>
                </a:solidFill>
              </a:rPr>
              <a:t>New facilities coming on line</a:t>
            </a:r>
          </a:p>
          <a:p>
            <a:pPr algn="r"/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44035" name="Picture 2" descr="\\FILESERVER\Users\plevy\Desktop\exterior%20rendering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50800" y="584200"/>
            <a:ext cx="9194800" cy="574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609600" y="76200"/>
            <a:ext cx="84582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800" b="1">
                <a:solidFill>
                  <a:schemeClr val="bg1"/>
                </a:solidFill>
              </a:rPr>
              <a:t>Hotel room supply more than doubled: 11,139</a:t>
            </a:r>
          </a:p>
          <a:p>
            <a:pPr algn="r"/>
            <a:r>
              <a:rPr lang="en-US" sz="2800" b="1">
                <a:solidFill>
                  <a:schemeClr val="bg1"/>
                </a:solidFill>
              </a:rPr>
              <a:t>78% occupancy rate  </a:t>
            </a:r>
          </a:p>
        </p:txBody>
      </p:sp>
      <p:pic>
        <p:nvPicPr>
          <p:cNvPr id="45059" name="Picture 4" descr="SOCC 2017_FINAL.pdf"/>
          <p:cNvPicPr>
            <a:picLocks noChangeAspect="1"/>
          </p:cNvPicPr>
          <p:nvPr/>
        </p:nvPicPr>
        <p:blipFill>
          <a:blip r:embed="rId2" cstate="screen"/>
          <a:srcRect t="55670" b="5302"/>
          <a:stretch>
            <a:fillRect/>
          </a:stretch>
        </p:blipFill>
        <p:spPr bwMode="auto">
          <a:xfrm>
            <a:off x="-533400" y="1493838"/>
            <a:ext cx="10128250" cy="48307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-107950" y="0"/>
            <a:ext cx="92519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800" b="1">
                <a:solidFill>
                  <a:schemeClr val="bg1"/>
                </a:solidFill>
              </a:rPr>
              <a:t>Significant supply of hotel rooms under construction</a:t>
            </a:r>
          </a:p>
        </p:txBody>
      </p:sp>
      <p:pic>
        <p:nvPicPr>
          <p:cNvPr id="46083" name="Picture 3" descr="SOCC 2017_FINAL.pdf"/>
          <p:cNvPicPr>
            <a:picLocks noChangeAspect="1"/>
          </p:cNvPicPr>
          <p:nvPr/>
        </p:nvPicPr>
        <p:blipFill>
          <a:blip r:embed="rId2" cstate="screen"/>
          <a:srcRect b="47774"/>
          <a:stretch>
            <a:fillRect/>
          </a:stretch>
        </p:blipFill>
        <p:spPr bwMode="auto">
          <a:xfrm>
            <a:off x="0" y="487363"/>
            <a:ext cx="9144000" cy="583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6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838200"/>
            <a:ext cx="919797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428625" y="0"/>
            <a:ext cx="8715375" cy="2233613"/>
          </a:xfrm>
          <a:prstGeom prst="rect">
            <a:avLst/>
          </a:prstGeom>
        </p:spPr>
        <p:txBody>
          <a:bodyPr lIns="0" tIns="0" rIns="0" bIns="0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2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Office: largest sector of employment downtown = 40% of all jobs</a:t>
            </a:r>
            <a:endParaRPr lang="en-US" sz="2800" b="1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184775" y="914400"/>
            <a:ext cx="3959225" cy="541655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-310394" y="0"/>
            <a:ext cx="945439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>
              <a:defRPr/>
            </a:pPr>
            <a:r>
              <a:rPr lang="en-US" sz="2800" b="1" dirty="0">
                <a:ln w="11430"/>
                <a:solidFill>
                  <a:schemeClr val="bg1"/>
                </a:solidFill>
                <a:ea typeface="Verdana" pitchFamily="34" charset="0"/>
                <a:cs typeface="Arial" pitchFamily="34" charset="0"/>
              </a:rPr>
              <a:t>Office buildings hold densest concentration of jobs</a:t>
            </a:r>
            <a:r>
              <a:rPr lang="en-US" sz="2000" b="1" dirty="0">
                <a:ln w="11430"/>
                <a:solidFill>
                  <a:schemeClr val="bg1"/>
                </a:solidFill>
                <a:ea typeface="Verdana" pitchFamily="34" charset="0"/>
                <a:cs typeface="Arial" pitchFamily="34" charset="0"/>
              </a:rPr>
              <a:t>;  Highest wage jobs; most diverse jobs; biggest multiplier effects</a:t>
            </a:r>
          </a:p>
        </p:txBody>
      </p:sp>
      <p:sp>
        <p:nvSpPr>
          <p:cNvPr id="48132" name="Line 3"/>
          <p:cNvSpPr>
            <a:spLocks noChangeShapeType="1"/>
          </p:cNvSpPr>
          <p:nvPr/>
        </p:nvSpPr>
        <p:spPr bwMode="auto">
          <a:xfrm>
            <a:off x="1676400" y="914400"/>
            <a:ext cx="7239000" cy="0"/>
          </a:xfrm>
          <a:prstGeom prst="line">
            <a:avLst/>
          </a:prstGeom>
          <a:noFill/>
          <a:ln w="9525">
            <a:solidFill>
              <a:srgbClr val="35006A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219700" y="925513"/>
            <a:ext cx="3924300" cy="50165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en-US" sz="1800" dirty="0"/>
          </a:p>
          <a:p>
            <a:pPr>
              <a:spcAft>
                <a:spcPts val="1200"/>
              </a:spcAft>
              <a:defRPr/>
            </a:pPr>
            <a:r>
              <a:rPr lang="en-US" sz="1800" b="1" dirty="0">
                <a:cs typeface="Arial" pitchFamily="34" charset="0"/>
              </a:rPr>
              <a:t>Every 500,000 square feet of occupied office space:</a:t>
            </a:r>
          </a:p>
          <a:p>
            <a:pPr marL="285750" indent="-285750">
              <a:spcAft>
                <a:spcPts val="1200"/>
              </a:spcAft>
              <a:buSzPct val="80000"/>
              <a:buFont typeface="Wingdings 3" pitchFamily="18" charset="2"/>
              <a:buChar char="u"/>
              <a:defRPr/>
            </a:pPr>
            <a:r>
              <a:rPr lang="en-US" sz="1800" b="1" dirty="0">
                <a:cs typeface="Arial" pitchFamily="34" charset="0"/>
              </a:rPr>
              <a:t>Provides 3,333 jobs +                  5    building engineers              18  cleaners/janitors                              12  security positions. </a:t>
            </a:r>
          </a:p>
          <a:p>
            <a:pPr marL="285750" indent="-285750">
              <a:spcAft>
                <a:spcPts val="1200"/>
              </a:spcAft>
              <a:buSzPct val="80000"/>
              <a:buFont typeface="Wingdings 3" pitchFamily="18" charset="2"/>
              <a:buChar char="u"/>
              <a:defRPr/>
            </a:pPr>
            <a:r>
              <a:rPr lang="en-US" sz="1800" b="1" dirty="0">
                <a:cs typeface="Arial" pitchFamily="34" charset="0"/>
              </a:rPr>
              <a:t>Every time tenants turn over, construction trades renovate space. </a:t>
            </a:r>
          </a:p>
          <a:p>
            <a:pPr marL="285750" indent="-285750">
              <a:spcAft>
                <a:spcPts val="1200"/>
              </a:spcAft>
              <a:buSzPct val="80000"/>
              <a:buFont typeface="Wingdings 3" pitchFamily="18" charset="2"/>
              <a:buChar char="u"/>
              <a:defRPr/>
            </a:pPr>
            <a:r>
              <a:rPr lang="en-US" sz="1800" b="1" dirty="0">
                <a:cs typeface="Arial" pitchFamily="34" charset="0"/>
              </a:rPr>
              <a:t>Supports 11,000 hotel rooms filled with business travelers. </a:t>
            </a:r>
          </a:p>
          <a:p>
            <a:pPr marL="285750" indent="-285750">
              <a:spcAft>
                <a:spcPts val="1200"/>
              </a:spcAft>
              <a:buSzPct val="80000"/>
              <a:buFont typeface="Wingdings 3" pitchFamily="18" charset="2"/>
              <a:buChar char="u"/>
              <a:defRPr/>
            </a:pPr>
            <a:r>
              <a:rPr lang="en-US" sz="1800" b="1" dirty="0">
                <a:cs typeface="Arial" pitchFamily="34" charset="0"/>
              </a:rPr>
              <a:t>Generates $2.8 million in retail demand. </a:t>
            </a:r>
          </a:p>
          <a:p>
            <a:pPr marL="285750" indent="-285750">
              <a:spcAft>
                <a:spcPts val="1200"/>
              </a:spcAft>
              <a:buSzPct val="80000"/>
              <a:buFont typeface="Wingdings 3" pitchFamily="18" charset="2"/>
              <a:buChar char="u"/>
              <a:defRPr/>
            </a:pPr>
            <a:r>
              <a:rPr lang="en-US" sz="1800" b="1" dirty="0">
                <a:cs typeface="Arial" pitchFamily="34" charset="0"/>
              </a:rPr>
              <a:t>Adds 2,333 riders to SEPTA.</a:t>
            </a:r>
          </a:p>
        </p:txBody>
      </p:sp>
      <p:pic>
        <p:nvPicPr>
          <p:cNvPr id="48134" name="Picture 6" descr="1608_ccd_summershoot-7929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914400"/>
            <a:ext cx="518160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7" descr="1608_ccd_summershoot-5998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3556000"/>
            <a:ext cx="5181600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8"/>
          <p:cNvSpPr>
            <a:spLocks noChangeArrowheads="1"/>
          </p:cNvSpPr>
          <p:nvPr/>
        </p:nvSpPr>
        <p:spPr bwMode="auto">
          <a:xfrm>
            <a:off x="0" y="2133600"/>
            <a:ext cx="9144000" cy="4191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55" name="TextBox 2"/>
          <p:cNvSpPr txBox="1">
            <a:spLocks noChangeArrowheads="1"/>
          </p:cNvSpPr>
          <p:nvPr/>
        </p:nvSpPr>
        <p:spPr bwMode="auto">
          <a:xfrm>
            <a:off x="1866900" y="5888038"/>
            <a:ext cx="1841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9156" name="Rectangle 8"/>
          <p:cNvSpPr>
            <a:spLocks noChangeArrowheads="1"/>
          </p:cNvSpPr>
          <p:nvPr/>
        </p:nvSpPr>
        <p:spPr bwMode="auto">
          <a:xfrm>
            <a:off x="-9525" y="6321425"/>
            <a:ext cx="9144000" cy="533400"/>
          </a:xfrm>
          <a:prstGeom prst="rect">
            <a:avLst/>
          </a:prstGeom>
          <a:solidFill>
            <a:srgbClr val="288884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1235075" y="-15875"/>
            <a:ext cx="79375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800" b="1">
                <a:solidFill>
                  <a:schemeClr val="bg1"/>
                </a:solidFill>
                <a:cs typeface="Arial" pitchFamily="34" charset="0"/>
              </a:rPr>
              <a:t>Occupied office supply is identical to 1990;</a:t>
            </a:r>
          </a:p>
          <a:p>
            <a:pPr algn="r"/>
            <a:r>
              <a:rPr lang="en-US" sz="2800" b="1">
                <a:solidFill>
                  <a:schemeClr val="bg1"/>
                </a:solidFill>
                <a:cs typeface="Arial" pitchFamily="34" charset="0"/>
              </a:rPr>
              <a:t>New supply offset by conversions to housing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8707438" y="2743200"/>
            <a:ext cx="473075" cy="0"/>
          </a:xfrm>
          <a:prstGeom prst="straightConnector1">
            <a:avLst/>
          </a:prstGeom>
          <a:ln w="762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65088" y="1066800"/>
            <a:ext cx="9209088" cy="4394200"/>
          </a:xfrm>
          <a:prstGeom prst="rect">
            <a:avLst/>
          </a:prstGeom>
          <a:solidFill>
            <a:schemeClr val="accent3"/>
          </a:solidFill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6"/>
          <p:cNvSpPr>
            <a:spLocks noChangeArrowheads="1"/>
          </p:cNvSpPr>
          <p:nvPr/>
        </p:nvSpPr>
        <p:spPr bwMode="auto">
          <a:xfrm>
            <a:off x="0" y="990600"/>
            <a:ext cx="9144000" cy="5334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0179" name="Picture 2" descr="SOCC 2017_FINAL.pdf"/>
          <p:cNvPicPr>
            <a:picLocks noChangeAspect="1"/>
          </p:cNvPicPr>
          <p:nvPr/>
        </p:nvPicPr>
        <p:blipFill>
          <a:blip r:embed="rId2" cstate="screen"/>
          <a:srcRect l="4657" t="6126" r="49956" b="66206"/>
          <a:stretch>
            <a:fillRect/>
          </a:stretch>
        </p:blipFill>
        <p:spPr bwMode="auto">
          <a:xfrm>
            <a:off x="1270000" y="1079500"/>
            <a:ext cx="7035800" cy="5245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50180" name="Rectangle 7"/>
          <p:cNvSpPr>
            <a:spLocks noChangeArrowheads="1"/>
          </p:cNvSpPr>
          <p:nvPr/>
        </p:nvSpPr>
        <p:spPr bwMode="auto">
          <a:xfrm>
            <a:off x="4143375" y="152400"/>
            <a:ext cx="4619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cs typeface="Arial" pitchFamily="34" charset="0"/>
              </a:rPr>
              <a:t>Rents appreciating slowly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9" descr="SOCC 2017_FINAL.pdf"/>
          <p:cNvPicPr>
            <a:picLocks noChangeAspect="1"/>
          </p:cNvPicPr>
          <p:nvPr/>
        </p:nvPicPr>
        <p:blipFill>
          <a:blip r:embed="rId2" cstate="screen"/>
          <a:srcRect t="5940" b="52286"/>
          <a:stretch>
            <a:fillRect/>
          </a:stretch>
        </p:blipFill>
        <p:spPr bwMode="auto">
          <a:xfrm>
            <a:off x="-354013" y="990600"/>
            <a:ext cx="10448926" cy="533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51203" name="TextBox 2"/>
          <p:cNvSpPr txBox="1">
            <a:spLocks noChangeArrowheads="1"/>
          </p:cNvSpPr>
          <p:nvPr/>
        </p:nvSpPr>
        <p:spPr bwMode="auto">
          <a:xfrm>
            <a:off x="1866900" y="5888038"/>
            <a:ext cx="1841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1204" name="Rectangle 8"/>
          <p:cNvSpPr>
            <a:spLocks noChangeArrowheads="1"/>
          </p:cNvSpPr>
          <p:nvPr/>
        </p:nvSpPr>
        <p:spPr bwMode="auto">
          <a:xfrm>
            <a:off x="-9525" y="6321425"/>
            <a:ext cx="9144000" cy="533400"/>
          </a:xfrm>
          <a:prstGeom prst="rect">
            <a:avLst/>
          </a:prstGeom>
          <a:solidFill>
            <a:srgbClr val="288884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2505075" y="238125"/>
            <a:ext cx="66389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cs typeface="Arial" pitchFamily="34" charset="0"/>
              </a:rPr>
              <a:t>Rents are far below comparable cities</a:t>
            </a:r>
            <a:endParaRPr lang="en-US" sz="2800" b="1">
              <a:solidFill>
                <a:schemeClr val="bg1"/>
              </a:solidFill>
            </a:endParaRPr>
          </a:p>
        </p:txBody>
      </p:sp>
      <p:sp>
        <p:nvSpPr>
          <p:cNvPr id="48133" name="Right Arrow 6"/>
          <p:cNvSpPr>
            <a:spLocks noChangeArrowheads="1"/>
          </p:cNvSpPr>
          <p:nvPr/>
        </p:nvSpPr>
        <p:spPr bwMode="auto">
          <a:xfrm flipH="1">
            <a:off x="4876800" y="4648200"/>
            <a:ext cx="11430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00B050"/>
              </a:solidFill>
            </a:endParaRPr>
          </a:p>
        </p:txBody>
      </p:sp>
      <p:sp>
        <p:nvSpPr>
          <p:cNvPr id="51207" name="Rectangle 8"/>
          <p:cNvSpPr>
            <a:spLocks noChangeArrowheads="1"/>
          </p:cNvSpPr>
          <p:nvPr/>
        </p:nvSpPr>
        <p:spPr bwMode="auto">
          <a:xfrm>
            <a:off x="4419600" y="3733800"/>
            <a:ext cx="381000" cy="304800"/>
          </a:xfrm>
          <a:prstGeom prst="rect">
            <a:avLst/>
          </a:prstGeom>
          <a:noFill/>
          <a:ln w="28575" algn="ctr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08" name="Rectangle 9"/>
          <p:cNvSpPr>
            <a:spLocks noChangeArrowheads="1"/>
          </p:cNvSpPr>
          <p:nvPr/>
        </p:nvSpPr>
        <p:spPr bwMode="auto">
          <a:xfrm>
            <a:off x="5943600" y="2590800"/>
            <a:ext cx="457200" cy="228600"/>
          </a:xfrm>
          <a:prstGeom prst="rect">
            <a:avLst/>
          </a:prstGeom>
          <a:noFill/>
          <a:ln w="38100" algn="ctr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09" name="Rectangle 9"/>
          <p:cNvSpPr>
            <a:spLocks noChangeArrowheads="1"/>
          </p:cNvSpPr>
          <p:nvPr/>
        </p:nvSpPr>
        <p:spPr bwMode="auto">
          <a:xfrm>
            <a:off x="6400800" y="2209800"/>
            <a:ext cx="457200" cy="228600"/>
          </a:xfrm>
          <a:prstGeom prst="rect">
            <a:avLst/>
          </a:prstGeom>
          <a:noFill/>
          <a:ln w="38100" algn="ctr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-76200"/>
            <a:ext cx="91440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b="1">
                <a:solidFill>
                  <a:schemeClr val="bg1"/>
                </a:solidFill>
              </a:rPr>
              <a:t>There ought to be a rent-premium for locating                                              in the employee &amp; amenity rich downtown </a:t>
            </a:r>
          </a:p>
          <a:p>
            <a:pPr algn="r"/>
            <a:r>
              <a:rPr lang="en-US" sz="2800" b="1">
                <a:solidFill>
                  <a:schemeClr val="bg1"/>
                </a:solidFill>
              </a:rPr>
              <a:t>National CBD average = 25%; PHL rent premium= 7%</a:t>
            </a:r>
          </a:p>
          <a:p>
            <a:pPr algn="r"/>
            <a:endParaRPr lang="en-US" sz="2800" b="1">
              <a:solidFill>
                <a:srgbClr val="FFFFFF"/>
              </a:solidFill>
            </a:endParaRPr>
          </a:p>
        </p:txBody>
      </p:sp>
      <p:pic>
        <p:nvPicPr>
          <p:cNvPr id="52227" name="Picture 4" descr="SOCC 2017_FINAL.pdf"/>
          <p:cNvPicPr>
            <a:picLocks noChangeAspect="1"/>
          </p:cNvPicPr>
          <p:nvPr/>
        </p:nvPicPr>
        <p:blipFill>
          <a:blip r:embed="rId2" cstate="screen"/>
          <a:srcRect t="52727" b="5499"/>
          <a:stretch>
            <a:fillRect/>
          </a:stretch>
        </p:blipFill>
        <p:spPr bwMode="auto">
          <a:xfrm>
            <a:off x="-533400" y="1327150"/>
            <a:ext cx="9790113" cy="49974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/>
          <p:cNvSpPr>
            <a:spLocks noChangeArrowheads="1"/>
          </p:cNvSpPr>
          <p:nvPr/>
        </p:nvSpPr>
        <p:spPr bwMode="auto">
          <a:xfrm>
            <a:off x="0" y="1066800"/>
            <a:ext cx="9144000" cy="5334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53251" name="Picture 1" descr="Artboard 1@3x.pn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447800"/>
            <a:ext cx="9172575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2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00050" y="1630363"/>
            <a:ext cx="65913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0" y="0"/>
            <a:ext cx="9144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800" b="1">
                <a:solidFill>
                  <a:schemeClr val="bg1"/>
                </a:solidFill>
                <a:cs typeface="Arial" pitchFamily="34" charset="0"/>
              </a:rPr>
              <a:t>Low rents  = diminished real estate values</a:t>
            </a:r>
          </a:p>
          <a:p>
            <a:pPr algn="r"/>
            <a:r>
              <a:rPr lang="en-US" sz="2800" b="1">
                <a:solidFill>
                  <a:schemeClr val="bg1"/>
                </a:solidFill>
                <a:cs typeface="Arial" pitchFamily="34" charset="0"/>
              </a:rPr>
              <a:t>= inadequate funding for schools</a:t>
            </a:r>
            <a:endParaRPr lang="en-US" sz="28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8959850" y="1066800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800" b="1" dirty="0">
                <a:solidFill>
                  <a:schemeClr val="accent3"/>
                </a:solidFill>
                <a:latin typeface="Arial" charset="0"/>
              </a:rPr>
              <a:t> If you have limited time, you can read 6 page Introduction &amp; Overview</a:t>
            </a:r>
            <a:endParaRPr lang="en-US" sz="2800" dirty="0">
              <a:latin typeface="Arial" charset="0"/>
            </a:endParaRPr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6200" y="990600"/>
            <a:ext cx="4267200" cy="526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48200" y="990600"/>
            <a:ext cx="4383088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6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548063" y="304800"/>
            <a:ext cx="5519737" cy="2233613"/>
          </a:xfrm>
          <a:prstGeom prst="rect">
            <a:avLst/>
          </a:prstGeom>
        </p:spPr>
        <p:txBody>
          <a:bodyPr lIns="0" tIns="0" rIns="0" bIns="0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2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Good News: Downtown Living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SOCC 2017_FINAL.pdf"/>
          <p:cNvPicPr>
            <a:picLocks noChangeAspect="1"/>
          </p:cNvPicPr>
          <p:nvPr/>
        </p:nvPicPr>
        <p:blipFill>
          <a:blip r:embed="rId2" cstate="screen"/>
          <a:srcRect t="5186" b="45769"/>
          <a:stretch>
            <a:fillRect/>
          </a:stretch>
        </p:blipFill>
        <p:spPr bwMode="auto">
          <a:xfrm>
            <a:off x="0" y="911225"/>
            <a:ext cx="9158288" cy="5489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55299" name="Rectangle 7"/>
          <p:cNvSpPr>
            <a:spLocks noChangeArrowheads="1"/>
          </p:cNvSpPr>
          <p:nvPr/>
        </p:nvSpPr>
        <p:spPr bwMode="auto">
          <a:xfrm>
            <a:off x="0" y="0"/>
            <a:ext cx="9144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800" b="1">
                <a:solidFill>
                  <a:schemeClr val="bg1"/>
                </a:solidFill>
              </a:rPr>
              <a:t>Greater Center City is the fastest growing   residential section of Philadelphia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7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657600" y="1257300"/>
            <a:ext cx="6756400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Rectangle 2"/>
          <p:cNvSpPr>
            <a:spLocks noChangeArrowheads="1"/>
          </p:cNvSpPr>
          <p:nvPr/>
        </p:nvSpPr>
        <p:spPr bwMode="auto">
          <a:xfrm>
            <a:off x="0" y="762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6324" name="Rectangle 3"/>
          <p:cNvSpPr>
            <a:spLocks noChangeArrowheads="1"/>
          </p:cNvSpPr>
          <p:nvPr/>
        </p:nvSpPr>
        <p:spPr bwMode="auto">
          <a:xfrm>
            <a:off x="-90488" y="152400"/>
            <a:ext cx="908208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b="1">
                <a:solidFill>
                  <a:schemeClr val="bg1"/>
                </a:solidFill>
              </a:rPr>
              <a:t>Population up 19% since 2000 = 188,000</a:t>
            </a:r>
          </a:p>
          <a:p>
            <a:pPr algn="r"/>
            <a:r>
              <a:rPr lang="en-US" sz="2000" b="1">
                <a:solidFill>
                  <a:schemeClr val="bg1"/>
                </a:solidFill>
              </a:rPr>
              <a:t>25% of those who moved to PHL between 2000-2015 moved to downtown</a:t>
            </a:r>
          </a:p>
        </p:txBody>
      </p:sp>
      <p:pic>
        <p:nvPicPr>
          <p:cNvPr id="56325" name="Picture 6" descr="SOCC 2017_FINAL.pdf"/>
          <p:cNvPicPr>
            <a:picLocks noChangeAspect="1"/>
          </p:cNvPicPr>
          <p:nvPr/>
        </p:nvPicPr>
        <p:blipFill>
          <a:blip r:embed="rId3" cstate="screen"/>
          <a:srcRect l="48943" t="56104" r="6058" b="7803"/>
          <a:stretch>
            <a:fillRect/>
          </a:stretch>
        </p:blipFill>
        <p:spPr bwMode="auto">
          <a:xfrm>
            <a:off x="0" y="1244600"/>
            <a:ext cx="5181600" cy="5080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 descr="\\FILESERVER\Users\plevy\Desktop\avenir-medium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299325" y="914400"/>
            <a:ext cx="192087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4" descr="\\FILESERVER\Users\plevy\Desktop\082615_AQRittenhouse_60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289800" y="2495550"/>
            <a:ext cx="185420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6" descr="\\FILESERVER\Users\plevy\Desktop\14770813201_1b77438b73_b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315200" y="3886200"/>
            <a:ext cx="1828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Rectangle 6"/>
          <p:cNvSpPr>
            <a:spLocks noChangeArrowheads="1"/>
          </p:cNvSpPr>
          <p:nvPr/>
        </p:nvSpPr>
        <p:spPr bwMode="auto">
          <a:xfrm>
            <a:off x="0" y="1619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800" b="1">
                <a:solidFill>
                  <a:schemeClr val="bg1"/>
                </a:solidFill>
              </a:rPr>
              <a:t>2,506 new units completed in 2016</a:t>
            </a:r>
          </a:p>
        </p:txBody>
      </p:sp>
      <p:pic>
        <p:nvPicPr>
          <p:cNvPr id="57350" name="Picture 6" descr="Completed residential developments.eps"/>
          <p:cNvPicPr>
            <a:picLocks noChangeAspect="1"/>
          </p:cNvPicPr>
          <p:nvPr/>
        </p:nvPicPr>
        <p:blipFill>
          <a:blip r:embed="rId5" cstate="screen"/>
          <a:srcRect l="3563" t="5309" r="13417" b="12077"/>
          <a:stretch>
            <a:fillRect/>
          </a:stretch>
        </p:blipFill>
        <p:spPr bwMode="auto">
          <a:xfrm>
            <a:off x="0" y="915988"/>
            <a:ext cx="7315200" cy="540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"/>
          <p:cNvSpPr>
            <a:spLocks noChangeArrowheads="1"/>
          </p:cNvSpPr>
          <p:nvPr/>
        </p:nvSpPr>
        <p:spPr bwMode="auto">
          <a:xfrm>
            <a:off x="0" y="685800"/>
            <a:ext cx="9144000" cy="56388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58371" name="Picture 3" descr="SOCC 2017_R9.pdf"/>
          <p:cNvPicPr>
            <a:picLocks noChangeAspect="1"/>
          </p:cNvPicPr>
          <p:nvPr/>
        </p:nvPicPr>
        <p:blipFill>
          <a:blip r:embed="rId2" cstate="screen"/>
          <a:srcRect t="5923" b="63834"/>
          <a:stretch>
            <a:fillRect/>
          </a:stretch>
        </p:blipFill>
        <p:spPr bwMode="auto">
          <a:xfrm>
            <a:off x="-381000" y="1338263"/>
            <a:ext cx="9983788" cy="36909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2286000" y="76200"/>
            <a:ext cx="6858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800" b="1">
                <a:solidFill>
                  <a:schemeClr val="bg1"/>
                </a:solidFill>
              </a:rPr>
              <a:t>20,725 completed since 2000</a:t>
            </a:r>
          </a:p>
        </p:txBody>
      </p:sp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 descr="1 academy with old boundary_A.pdf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77800"/>
            <a:ext cx="9144000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 descr="2 ccd condo_A.pdf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52400"/>
            <a:ext cx="9144000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181600" y="5834063"/>
            <a:ext cx="3657600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26 condos 50 units or more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 descr="3 gcc condo_A.pdf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77800"/>
            <a:ext cx="9144000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334000" y="5834063"/>
            <a:ext cx="1782763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50 units or more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 descr="4 gcc all.pdf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228600"/>
            <a:ext cx="9144000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334000" y="5486400"/>
            <a:ext cx="1782763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50 units or more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ChangeArrowheads="1"/>
          </p:cNvSpPr>
          <p:nvPr/>
        </p:nvSpPr>
        <p:spPr bwMode="auto">
          <a:xfrm>
            <a:off x="0" y="914400"/>
            <a:ext cx="9144000" cy="5410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3491" name="Picture 1" descr="SOCC 2017_R9.pdf"/>
          <p:cNvPicPr>
            <a:picLocks noChangeAspect="1"/>
          </p:cNvPicPr>
          <p:nvPr/>
        </p:nvPicPr>
        <p:blipFill>
          <a:blip r:embed="rId2" cstate="screen"/>
          <a:srcRect l="3960" t="5322" r="3357" b="57672"/>
          <a:stretch>
            <a:fillRect/>
          </a:stretch>
        </p:blipFill>
        <p:spPr bwMode="auto">
          <a:xfrm>
            <a:off x="-228600" y="1295400"/>
            <a:ext cx="9525000" cy="4648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63492" name="Rectangle 6"/>
          <p:cNvSpPr>
            <a:spLocks noChangeArrowheads="1"/>
          </p:cNvSpPr>
          <p:nvPr/>
        </p:nvSpPr>
        <p:spPr bwMode="auto">
          <a:xfrm>
            <a:off x="304800" y="152400"/>
            <a:ext cx="87757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Through the end of 2016 rents were steadily rising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ChangeArrowheads="1"/>
          </p:cNvSpPr>
          <p:nvPr/>
        </p:nvSpPr>
        <p:spPr bwMode="auto">
          <a:xfrm>
            <a:off x="8959850" y="1066800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800" b="1" dirty="0">
                <a:solidFill>
                  <a:schemeClr val="accent3"/>
                </a:solidFill>
                <a:latin typeface="Arial" charset="0"/>
              </a:rPr>
              <a:t> If you are you really lazy</a:t>
            </a:r>
          </a:p>
          <a:p>
            <a:pPr algn="r">
              <a:defRPr/>
            </a:pPr>
            <a:r>
              <a:rPr lang="en-US" sz="2800" b="1" dirty="0">
                <a:solidFill>
                  <a:schemeClr val="accent3"/>
                </a:solidFill>
                <a:latin typeface="Arial" charset="0"/>
              </a:rPr>
              <a:t>You can read print or online summary in 800 words</a:t>
            </a:r>
            <a:endParaRPr lang="en-US" sz="2800" dirty="0">
              <a:latin typeface="Arial" charset="0"/>
            </a:endParaRPr>
          </a:p>
        </p:txBody>
      </p:sp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2514600"/>
            <a:ext cx="907256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123825" y="914400"/>
            <a:ext cx="92329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7" descr="\\FILESERVER\Users\plevy\Desktop\op1levy23-a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52400" y="3911600"/>
            <a:ext cx="2819400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9"/>
          <p:cNvSpPr>
            <a:spLocks noChangeArrowheads="1"/>
          </p:cNvSpPr>
          <p:nvPr/>
        </p:nvSpPr>
        <p:spPr bwMode="auto">
          <a:xfrm>
            <a:off x="-609600" y="990600"/>
            <a:ext cx="9753600" cy="5334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4515" name="Picture 6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7475" y="993775"/>
            <a:ext cx="8831263" cy="38465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64516" name="Rectangle 7"/>
          <p:cNvSpPr>
            <a:spLocks noChangeArrowheads="1"/>
          </p:cNvSpPr>
          <p:nvPr/>
        </p:nvSpPr>
        <p:spPr bwMode="auto">
          <a:xfrm>
            <a:off x="565150" y="4759325"/>
            <a:ext cx="85788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Greater Center City market has fully rebounded &amp; substantially surpassed levels prior to the Great Recession </a:t>
            </a:r>
          </a:p>
        </p:txBody>
      </p:sp>
      <p:sp>
        <p:nvSpPr>
          <p:cNvPr id="64517" name="Rectangle 8"/>
          <p:cNvSpPr>
            <a:spLocks noChangeArrowheads="1"/>
          </p:cNvSpPr>
          <p:nvPr/>
        </p:nvSpPr>
        <p:spPr bwMode="auto">
          <a:xfrm>
            <a:off x="0" y="-76200"/>
            <a:ext cx="914400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800" b="1">
                <a:solidFill>
                  <a:schemeClr val="bg1"/>
                </a:solidFill>
                <a:cs typeface="Arial" pitchFamily="34" charset="0"/>
              </a:rPr>
              <a:t>Rising housing values:</a:t>
            </a:r>
          </a:p>
          <a:p>
            <a:pPr algn="r"/>
            <a:r>
              <a:rPr lang="en-US" sz="2800" b="1">
                <a:solidFill>
                  <a:schemeClr val="bg1"/>
                </a:solidFill>
                <a:cs typeface="Arial" pitchFamily="34" charset="0"/>
              </a:rPr>
              <a:t>Appreciation 6%/year since 2000</a:t>
            </a:r>
          </a:p>
          <a:p>
            <a:pPr algn="r"/>
            <a:r>
              <a:rPr lang="en-US" sz="2000" b="1">
                <a:solidFill>
                  <a:schemeClr val="bg1"/>
                </a:solidFill>
              </a:rPr>
              <a:t>  </a:t>
            </a:r>
            <a:endParaRPr lang="en-US" sz="2000" b="1">
              <a:solidFill>
                <a:schemeClr val="bg1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4"/>
          <p:cNvSpPr>
            <a:spLocks noChangeArrowheads="1"/>
          </p:cNvSpPr>
          <p:nvPr/>
        </p:nvSpPr>
        <p:spPr bwMode="auto">
          <a:xfrm>
            <a:off x="0" y="685800"/>
            <a:ext cx="9144000" cy="56388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5539" name="Rectangle 5"/>
          <p:cNvSpPr>
            <a:spLocks noChangeArrowheads="1"/>
          </p:cNvSpPr>
          <p:nvPr/>
        </p:nvSpPr>
        <p:spPr bwMode="auto">
          <a:xfrm>
            <a:off x="1676400" y="0"/>
            <a:ext cx="7315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800" b="1">
                <a:solidFill>
                  <a:schemeClr val="bg1"/>
                </a:solidFill>
              </a:rPr>
              <a:t>Diverse population; affordable housing</a:t>
            </a:r>
            <a:endParaRPr lang="en-US" sz="2800" b="1"/>
          </a:p>
        </p:txBody>
      </p:sp>
      <p:pic>
        <p:nvPicPr>
          <p:cNvPr id="65540" name="Picture 5" descr="SOCC 2017_R9.pdf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383088" y="1038225"/>
            <a:ext cx="4760912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6" descr="SOCC 2017_R9.pdf"/>
          <p:cNvPicPr>
            <a:picLocks noChangeAspect="1"/>
          </p:cNvPicPr>
          <p:nvPr/>
        </p:nvPicPr>
        <p:blipFill>
          <a:blip r:embed="rId3" cstate="screen"/>
          <a:srcRect l="48180" t="5641" r="4732" b="60410"/>
          <a:stretch>
            <a:fillRect/>
          </a:stretch>
        </p:blipFill>
        <p:spPr bwMode="auto">
          <a:xfrm>
            <a:off x="-1588" y="914400"/>
            <a:ext cx="4583113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\\FILESERVER\Users\plevy\Desktop\SL+couple+1.jpg"/>
          <p:cNvPicPr>
            <a:picLocks noChangeAspect="1" noChangeArrowheads="1"/>
          </p:cNvPicPr>
          <p:nvPr/>
        </p:nvPicPr>
        <p:blipFill>
          <a:blip r:embed="rId2" cstate="screen"/>
          <a:srcRect b="-5"/>
          <a:stretch>
            <a:fillRect/>
          </a:stretch>
        </p:blipFill>
        <p:spPr bwMode="auto">
          <a:xfrm>
            <a:off x="3357563" y="3800475"/>
            <a:ext cx="4491037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838200"/>
            <a:ext cx="4286250" cy="5476875"/>
          </a:xfrm>
          <a:prstGeom prst="rect">
            <a:avLst/>
          </a:prstGeom>
          <a:solidFill>
            <a:schemeClr val="accent3"/>
          </a:solidFill>
        </p:spPr>
      </p:pic>
      <p:sp>
        <p:nvSpPr>
          <p:cNvPr id="66564" name="Rectangle 5"/>
          <p:cNvSpPr>
            <a:spLocks noChangeArrowheads="1"/>
          </p:cNvSpPr>
          <p:nvPr/>
        </p:nvSpPr>
        <p:spPr bwMode="auto">
          <a:xfrm>
            <a:off x="304800" y="4038600"/>
            <a:ext cx="3581400" cy="6858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800" y="-39688"/>
            <a:ext cx="8839200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800" b="1" dirty="0">
                <a:solidFill>
                  <a:schemeClr val="accent3"/>
                </a:solidFill>
              </a:rPr>
              <a:t>40% of downtown population 20-34 years of age</a:t>
            </a:r>
          </a:p>
          <a:p>
            <a:pPr algn="r">
              <a:defRPr/>
            </a:pPr>
            <a:r>
              <a:rPr lang="en-US" sz="2800" b="1" dirty="0">
                <a:solidFill>
                  <a:schemeClr val="accent3"/>
                </a:solidFill>
              </a:rPr>
              <a:t>Large cohort of empty nesters</a:t>
            </a:r>
          </a:p>
        </p:txBody>
      </p:sp>
      <p:pic>
        <p:nvPicPr>
          <p:cNvPr id="66566" name="Picture 7" descr="\\FILESERVER\Users\plevy\Desktop\14882760-large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400800" y="3962400"/>
            <a:ext cx="3090863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7" name="Picture 2" descr="1508_ccd_dilworth-1433.jpg"/>
          <p:cNvPicPr>
            <a:picLocks noChangeAspect="1"/>
          </p:cNvPicPr>
          <p:nvPr/>
        </p:nvPicPr>
        <p:blipFill>
          <a:blip r:embed="rId5" cstate="screen"/>
          <a:srcRect t="6288"/>
          <a:stretch>
            <a:fillRect/>
          </a:stretch>
        </p:blipFill>
        <p:spPr bwMode="auto">
          <a:xfrm>
            <a:off x="4267200" y="838200"/>
            <a:ext cx="4999038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8" name="Rectangle 5"/>
          <p:cNvSpPr>
            <a:spLocks noChangeArrowheads="1"/>
          </p:cNvSpPr>
          <p:nvPr/>
        </p:nvSpPr>
        <p:spPr bwMode="auto">
          <a:xfrm>
            <a:off x="228600" y="2514600"/>
            <a:ext cx="2209800" cy="685800"/>
          </a:xfrm>
          <a:prstGeom prst="rect">
            <a:avLst/>
          </a:prstGeom>
          <a:noFill/>
          <a:ln w="38100" algn="ctr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1608_ccd_sips-2986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609600"/>
            <a:ext cx="9144000" cy="584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800" b="1">
                <a:solidFill>
                  <a:schemeClr val="bg1"/>
                </a:solidFill>
                <a:cs typeface="Arial" pitchFamily="34" charset="0"/>
              </a:rPr>
              <a:t>Very positive momentum, visible everyday </a:t>
            </a:r>
          </a:p>
        </p:txBody>
      </p:sp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" descr="1509_ccd_sistercities-3307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6096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Rectangle 2"/>
          <p:cNvSpPr>
            <a:spLocks noChangeArrowheads="1"/>
          </p:cNvSpPr>
          <p:nvPr/>
        </p:nvSpPr>
        <p:spPr bwMode="auto">
          <a:xfrm>
            <a:off x="0" y="76200"/>
            <a:ext cx="8991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b="1">
                <a:solidFill>
                  <a:schemeClr val="bg1"/>
                </a:solidFill>
                <a:cs typeface="Arial" pitchFamily="34" charset="0"/>
              </a:rPr>
              <a:t>33,471 children born to Center City parents since 2000</a:t>
            </a:r>
            <a:endParaRPr lang="en-US" altLang="en-US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76200" y="812800"/>
            <a:ext cx="92964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-533400" y="76200"/>
            <a:ext cx="9601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19100" indent="-419100" algn="r" eaLnBrk="1" hangingPunct="1">
              <a:spcBef>
                <a:spcPct val="20000"/>
              </a:spcBef>
              <a:buClr>
                <a:schemeClr val="bg1"/>
              </a:buClr>
              <a:buFont typeface="Times" pitchFamily="18" charset="0"/>
              <a:buNone/>
              <a:defRPr/>
            </a:pPr>
            <a:r>
              <a:rPr lang="en-US" sz="2800" b="1" kern="0" dirty="0">
                <a:solidFill>
                  <a:schemeClr val="bg1"/>
                </a:solidFill>
                <a:ea typeface="+mn-ea"/>
                <a:cs typeface="Arial" pitchFamily="34" charset="0"/>
              </a:rPr>
              <a:t>76% of attending public schools in Center City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5"/>
          <p:cNvSpPr>
            <a:spLocks noChangeArrowheads="1"/>
          </p:cNvSpPr>
          <p:nvPr/>
        </p:nvSpPr>
        <p:spPr bwMode="auto">
          <a:xfrm>
            <a:off x="0" y="0"/>
            <a:ext cx="9144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800" b="1">
                <a:solidFill>
                  <a:schemeClr val="bg1"/>
                </a:solidFill>
              </a:rPr>
              <a:t>42% of employed CC residents work downtown; another 12% commute to University City</a:t>
            </a:r>
            <a:r>
              <a:rPr lang="en-US">
                <a:solidFill>
                  <a:schemeClr val="bg1"/>
                </a:solidFill>
              </a:rPr>
              <a:t>. 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942975"/>
            <a:ext cx="9063038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3" descr="20080109_ccd_028(JAB)"/>
          <p:cNvPicPr>
            <a:picLocks noChangeAspect="1" noChangeArrowheads="1"/>
          </p:cNvPicPr>
          <p:nvPr/>
        </p:nvPicPr>
        <p:blipFill>
          <a:blip r:embed="rId2" cstate="screen"/>
          <a:srcRect b="-8"/>
          <a:stretch>
            <a:fillRect/>
          </a:stretch>
        </p:blipFill>
        <p:spPr bwMode="auto">
          <a:xfrm>
            <a:off x="5037138" y="1066800"/>
            <a:ext cx="4106862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3" name="Rectangle 2"/>
          <p:cNvSpPr>
            <a:spLocks noChangeArrowheads="1"/>
          </p:cNvSpPr>
          <p:nvPr/>
        </p:nvSpPr>
        <p:spPr bwMode="auto">
          <a:xfrm>
            <a:off x="0" y="76200"/>
            <a:ext cx="9144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800" b="1">
                <a:solidFill>
                  <a:schemeClr val="bg1"/>
                </a:solidFill>
              </a:rPr>
              <a:t>62% of residents get to work without a car;</a:t>
            </a:r>
          </a:p>
          <a:p>
            <a:pPr algn="r"/>
            <a:r>
              <a:rPr lang="en-US" sz="2800" b="1">
                <a:solidFill>
                  <a:schemeClr val="bg1"/>
                </a:solidFill>
              </a:rPr>
              <a:t>39% in core walk to work </a:t>
            </a:r>
          </a:p>
        </p:txBody>
      </p:sp>
      <p:pic>
        <p:nvPicPr>
          <p:cNvPr id="71684" name="Picture 4" descr="P22"/>
          <p:cNvPicPr>
            <a:picLocks noChangeAspect="1" noChangeArrowheads="1"/>
          </p:cNvPicPr>
          <p:nvPr/>
        </p:nvPicPr>
        <p:blipFill>
          <a:blip r:embed="rId3" cstate="screen"/>
          <a:srcRect t="3790" b="32"/>
          <a:stretch>
            <a:fillRect/>
          </a:stretch>
        </p:blipFill>
        <p:spPr bwMode="auto">
          <a:xfrm>
            <a:off x="5029200" y="4038600"/>
            <a:ext cx="4114800" cy="230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6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-457200" y="1143000"/>
            <a:ext cx="5638800" cy="518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5"/>
          <p:cNvSpPr>
            <a:spLocks noChangeArrowheads="1"/>
          </p:cNvSpPr>
          <p:nvPr/>
        </p:nvSpPr>
        <p:spPr bwMode="auto">
          <a:xfrm>
            <a:off x="0" y="838200"/>
            <a:ext cx="9144000" cy="5486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07" name="Rectangle 4"/>
          <p:cNvSpPr>
            <a:spLocks noChangeArrowheads="1"/>
          </p:cNvSpPr>
          <p:nvPr/>
        </p:nvSpPr>
        <p:spPr bwMode="auto">
          <a:xfrm>
            <a:off x="0" y="2381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800" b="1">
                <a:solidFill>
                  <a:schemeClr val="bg1"/>
                </a:solidFill>
              </a:rPr>
              <a:t>Living at 10 times the density of suburban averages</a:t>
            </a:r>
            <a:endParaRPr lang="en-US" sz="2800" b="1"/>
          </a:p>
        </p:txBody>
      </p:sp>
      <p:pic>
        <p:nvPicPr>
          <p:cNvPr id="72708" name="Picture 4" descr="SOCC 2017_R9.pdf"/>
          <p:cNvPicPr>
            <a:picLocks noChangeAspect="1"/>
          </p:cNvPicPr>
          <p:nvPr/>
        </p:nvPicPr>
        <p:blipFill>
          <a:blip r:embed="rId2" cstate="screen"/>
          <a:srcRect l="3900" t="6172" r="49399" b="64088"/>
          <a:stretch>
            <a:fillRect/>
          </a:stretch>
        </p:blipFill>
        <p:spPr bwMode="auto">
          <a:xfrm>
            <a:off x="1154113" y="860425"/>
            <a:ext cx="6923087" cy="538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6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685800"/>
            <a:ext cx="50292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91600" cy="609600"/>
          </a:xfrm>
        </p:spPr>
        <p:txBody>
          <a:bodyPr/>
          <a:lstStyle/>
          <a:p>
            <a:pPr algn="r" eaLnBrk="1" hangingPunct="1"/>
            <a:r>
              <a:rPr lang="en-US" sz="2800" b="1" smtClean="0">
                <a:latin typeface="Arial" pitchFamily="34" charset="0"/>
              </a:rPr>
              <a:t>Helping drive restaurants, retail &amp; sidewalk vitality</a:t>
            </a:r>
          </a:p>
        </p:txBody>
      </p:sp>
      <p:pic>
        <p:nvPicPr>
          <p:cNvPr id="73732" name="Picture 3" descr="20080109_ccd_028(JAB)"/>
          <p:cNvPicPr>
            <a:picLocks noChangeAspect="1" noChangeArrowheads="1"/>
          </p:cNvPicPr>
          <p:nvPr/>
        </p:nvPicPr>
        <p:blipFill>
          <a:blip r:embed="rId4" cstate="screen"/>
          <a:srcRect b="-31"/>
          <a:stretch>
            <a:fillRect/>
          </a:stretch>
        </p:blipFill>
        <p:spPr bwMode="auto">
          <a:xfrm>
            <a:off x="5037138" y="762000"/>
            <a:ext cx="4106862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3" name="Picture 5" descr="Customed characters"/>
          <p:cNvPicPr>
            <a:picLocks noChangeAspect="1" noChangeArrowheads="1"/>
          </p:cNvPicPr>
          <p:nvPr/>
        </p:nvPicPr>
        <p:blipFill>
          <a:blip r:embed="rId5" cstate="screen"/>
          <a:srcRect b="-53"/>
          <a:stretch>
            <a:fillRect/>
          </a:stretch>
        </p:blipFill>
        <p:spPr bwMode="auto">
          <a:xfrm>
            <a:off x="2832100" y="3581400"/>
            <a:ext cx="21971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4" name="Picture 6" descr="20060904_ccd_0066"/>
          <p:cNvPicPr>
            <a:picLocks noChangeAspect="1" noChangeArrowheads="1"/>
          </p:cNvPicPr>
          <p:nvPr/>
        </p:nvPicPr>
        <p:blipFill>
          <a:blip r:embed="rId6" cstate="screen">
            <a:lum bright="12000" contrast="12000"/>
          </a:blip>
          <a:srcRect r="-63" b="14"/>
          <a:stretch>
            <a:fillRect/>
          </a:stretch>
        </p:blipFill>
        <p:spPr bwMode="auto">
          <a:xfrm>
            <a:off x="0" y="3549650"/>
            <a:ext cx="2971800" cy="27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800" b="1" dirty="0">
                <a:solidFill>
                  <a:schemeClr val="accent3"/>
                </a:solidFill>
                <a:latin typeface="Arial" charset="0"/>
              </a:rPr>
              <a:t>2017 Developments</a:t>
            </a:r>
          </a:p>
          <a:p>
            <a:pPr algn="r">
              <a:defRPr/>
            </a:pPr>
            <a:r>
              <a:rPr lang="en-US" sz="2800" b="1" dirty="0">
                <a:solidFill>
                  <a:schemeClr val="accent3"/>
                </a:solidFill>
                <a:latin typeface="Arial" charset="0"/>
              </a:rPr>
              <a:t>Profiles 42 major projects underway; $5.4 billion  </a:t>
            </a:r>
            <a:endParaRPr lang="en-US" sz="2800" dirty="0">
              <a:latin typeface="Arial" charset="0"/>
            </a:endParaRPr>
          </a:p>
        </p:txBody>
      </p:sp>
      <p:pic>
        <p:nvPicPr>
          <p:cNvPr id="10243" name="Picture 7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72000" y="990600"/>
            <a:ext cx="4486275" cy="536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8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9538" y="990600"/>
            <a:ext cx="4462462" cy="535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 descr="SOCC 2015-AY-34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990600"/>
            <a:ext cx="914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Rectangle 2"/>
          <p:cNvSpPr>
            <a:spLocks noChangeArrowheads="1"/>
          </p:cNvSpPr>
          <p:nvPr/>
        </p:nvSpPr>
        <p:spPr bwMode="auto">
          <a:xfrm>
            <a:off x="533400" y="76200"/>
            <a:ext cx="838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800" b="1">
                <a:solidFill>
                  <a:schemeClr val="bg1"/>
                </a:solidFill>
              </a:rPr>
              <a:t>Transformation &amp; revival West Chestnut Street</a:t>
            </a:r>
            <a:endParaRPr lang="en-US" sz="28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533400" y="76200"/>
            <a:ext cx="838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800" b="1">
                <a:solidFill>
                  <a:schemeClr val="bg1"/>
                </a:solidFill>
              </a:rPr>
              <a:t>Recovery on East Chestnut Street</a:t>
            </a:r>
            <a:endParaRPr lang="en-US" sz="2800" b="1"/>
          </a:p>
        </p:txBody>
      </p:sp>
      <p:pic>
        <p:nvPicPr>
          <p:cNvPr id="75779" name="Picture 2" descr="\\FILESERVER\Users\plevy\Desktop\TheCollins 15alt Retouched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844550"/>
            <a:ext cx="9220200" cy="548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3"/>
          <p:cNvSpPr>
            <a:spLocks noChangeArrowheads="1"/>
          </p:cNvSpPr>
          <p:nvPr/>
        </p:nvSpPr>
        <p:spPr bwMode="auto">
          <a:xfrm>
            <a:off x="1828800" y="0"/>
            <a:ext cx="7299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cs typeface="Arial" pitchFamily="34" charset="0"/>
              </a:rPr>
              <a:t>Long awaited rebirth of Market East: 2017</a:t>
            </a:r>
            <a:endParaRPr lang="en-US" sz="2800" b="1"/>
          </a:p>
        </p:txBody>
      </p:sp>
      <p:pic>
        <p:nvPicPr>
          <p:cNvPr id="76803" name="Picture 4" descr="\\FILESERVER\Users\plevy\Desktop\Giirard Square 10.1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565150"/>
            <a:ext cx="9067800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2565400" y="0"/>
            <a:ext cx="6578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Large-scale transformation of Gallery</a:t>
            </a:r>
          </a:p>
        </p:txBody>
      </p:sp>
      <p:pic>
        <p:nvPicPr>
          <p:cNvPr id="77827" name="Picture 4" descr="\\FILESERVER\Users\plevy\Desktop\The Gallery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609600"/>
            <a:ext cx="90678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F:\15COR108-GalleryPP-9thMarket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225425" y="941388"/>
            <a:ext cx="9369425" cy="538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Rectangle 3"/>
          <p:cNvSpPr>
            <a:spLocks noChangeArrowheads="1"/>
          </p:cNvSpPr>
          <p:nvPr/>
        </p:nvSpPr>
        <p:spPr bwMode="auto">
          <a:xfrm>
            <a:off x="228600" y="152400"/>
            <a:ext cx="8915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800" b="1">
                <a:solidFill>
                  <a:schemeClr val="bg1"/>
                </a:solidFill>
              </a:rPr>
              <a:t>Into the Fashion Outlets of Philadelphia in 2018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76200" y="76200"/>
            <a:ext cx="9144000" cy="609600"/>
          </a:xfrm>
        </p:spPr>
        <p:txBody>
          <a:bodyPr/>
          <a:lstStyle/>
          <a:p>
            <a:pPr algn="r" eaLnBrk="1" hangingPunct="1"/>
            <a:r>
              <a:rPr lang="en-US" sz="2800" b="1" smtClean="0">
                <a:latin typeface="Arial" pitchFamily="34" charset="0"/>
                <a:cs typeface="Arial" pitchFamily="34" charset="0"/>
              </a:rPr>
              <a:t>Continuous growth in fine dining restaurants</a:t>
            </a:r>
          </a:p>
        </p:txBody>
      </p:sp>
      <p:pic>
        <p:nvPicPr>
          <p:cNvPr id="79875" name="Picture 3" descr="finedining"/>
          <p:cNvPicPr>
            <a:picLocks noChangeAspect="1" noChangeArrowheads="1"/>
          </p:cNvPicPr>
          <p:nvPr/>
        </p:nvPicPr>
        <p:blipFill>
          <a:blip r:embed="rId2" cstate="screen"/>
          <a:srcRect b="113"/>
          <a:stretch>
            <a:fillRect/>
          </a:stretch>
        </p:blipFill>
        <p:spPr bwMode="auto">
          <a:xfrm>
            <a:off x="0" y="638175"/>
            <a:ext cx="9083675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990600" y="3581400"/>
            <a:ext cx="2971800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7" name="Rectangle 6"/>
          <p:cNvSpPr>
            <a:spLocks noChangeArrowheads="1"/>
          </p:cNvSpPr>
          <p:nvPr/>
        </p:nvSpPr>
        <p:spPr bwMode="auto">
          <a:xfrm>
            <a:off x="8229600" y="847725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464</a:t>
            </a:r>
          </a:p>
        </p:txBody>
      </p:sp>
      <p:sp>
        <p:nvSpPr>
          <p:cNvPr id="79878" name="Rectangle 8"/>
          <p:cNvSpPr>
            <a:spLocks noChangeArrowheads="1"/>
          </p:cNvSpPr>
          <p:nvPr/>
        </p:nvSpPr>
        <p:spPr bwMode="auto">
          <a:xfrm>
            <a:off x="1600200" y="5867400"/>
            <a:ext cx="7391400" cy="4572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r>
              <a:rPr lang="en-US" sz="1600"/>
              <a:t>                                             2005                                     2010                    2016</a:t>
            </a:r>
          </a:p>
          <a:p>
            <a:r>
              <a:rPr lang="en-US" sz="1600"/>
              <a:t>  </a:t>
            </a:r>
          </a:p>
        </p:txBody>
      </p:sp>
      <p:sp>
        <p:nvSpPr>
          <p:cNvPr id="79879" name="Rectangle 9"/>
          <p:cNvSpPr>
            <a:spLocks noChangeArrowheads="1"/>
          </p:cNvSpPr>
          <p:nvPr/>
        </p:nvSpPr>
        <p:spPr bwMode="auto">
          <a:xfrm>
            <a:off x="228600" y="990600"/>
            <a:ext cx="533400" cy="22098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880" name="Rectangle 6"/>
          <p:cNvSpPr>
            <a:spLocks noChangeArrowheads="1"/>
          </p:cNvSpPr>
          <p:nvPr/>
        </p:nvSpPr>
        <p:spPr bwMode="auto">
          <a:xfrm>
            <a:off x="160338" y="957263"/>
            <a:ext cx="5254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400</a:t>
            </a:r>
          </a:p>
        </p:txBody>
      </p:sp>
      <p:sp>
        <p:nvSpPr>
          <p:cNvPr id="79881" name="Rectangle 6"/>
          <p:cNvSpPr>
            <a:spLocks noChangeArrowheads="1"/>
          </p:cNvSpPr>
          <p:nvPr/>
        </p:nvSpPr>
        <p:spPr bwMode="auto">
          <a:xfrm>
            <a:off x="228600" y="1905000"/>
            <a:ext cx="5254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350</a:t>
            </a:r>
          </a:p>
        </p:txBody>
      </p:sp>
      <p:sp>
        <p:nvSpPr>
          <p:cNvPr id="79882" name="Rectangle 6"/>
          <p:cNvSpPr>
            <a:spLocks noChangeArrowheads="1"/>
          </p:cNvSpPr>
          <p:nvPr/>
        </p:nvSpPr>
        <p:spPr bwMode="auto">
          <a:xfrm>
            <a:off x="312738" y="2895600"/>
            <a:ext cx="5254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300</a:t>
            </a:r>
          </a:p>
        </p:txBody>
      </p:sp>
      <p:sp>
        <p:nvSpPr>
          <p:cNvPr id="79883" name="Rectangle 14"/>
          <p:cNvSpPr>
            <a:spLocks noChangeArrowheads="1"/>
          </p:cNvSpPr>
          <p:nvPr/>
        </p:nvSpPr>
        <p:spPr bwMode="auto">
          <a:xfrm>
            <a:off x="381000" y="3733800"/>
            <a:ext cx="381000" cy="1752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9884" name="Picture 5" descr="RestWk7_WeaverLilly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733800" y="2946400"/>
            <a:ext cx="2895600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5" name="Picture 2" descr="\\FILESERVER\Users\plevy\Desktop\5070_gallery_image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457950" y="1447800"/>
            <a:ext cx="230505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86" name="Rectangle 13"/>
          <p:cNvSpPr>
            <a:spLocks noChangeArrowheads="1"/>
          </p:cNvSpPr>
          <p:nvPr/>
        </p:nvSpPr>
        <p:spPr bwMode="auto">
          <a:xfrm>
            <a:off x="990600" y="1533525"/>
            <a:ext cx="16557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65 in 1992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1143000" y="0"/>
            <a:ext cx="81184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cs typeface="Arial" pitchFamily="34" charset="0"/>
              </a:rPr>
              <a:t>431 outdoor seating locations summer of 2016</a:t>
            </a:r>
            <a:endParaRPr lang="en-US" sz="2800" b="1"/>
          </a:p>
        </p:txBody>
      </p:sp>
      <p:pic>
        <p:nvPicPr>
          <p:cNvPr id="80899" name="Picture 3" descr="SOCC 2017_FINAL.pdf"/>
          <p:cNvPicPr>
            <a:picLocks noChangeAspect="1"/>
          </p:cNvPicPr>
          <p:nvPr/>
        </p:nvPicPr>
        <p:blipFill>
          <a:blip r:embed="rId2" cstate="screen"/>
          <a:srcRect b="51906"/>
          <a:stretch>
            <a:fillRect/>
          </a:stretch>
        </p:blipFill>
        <p:spPr bwMode="auto">
          <a:xfrm>
            <a:off x="-279400" y="785813"/>
            <a:ext cx="9423400" cy="553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503238"/>
            <a:ext cx="9144000" cy="58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3" name="Rectangle 3"/>
          <p:cNvSpPr>
            <a:spLocks noChangeArrowheads="1"/>
          </p:cNvSpPr>
          <p:nvPr/>
        </p:nvSpPr>
        <p:spPr bwMode="auto">
          <a:xfrm>
            <a:off x="49213" y="0"/>
            <a:ext cx="90185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800" b="1">
                <a:solidFill>
                  <a:schemeClr val="bg1"/>
                </a:solidFill>
              </a:rPr>
              <a:t>New tenants entering the market across Center City</a:t>
            </a:r>
            <a:endParaRPr lang="en-US" sz="2800" b="1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6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571500"/>
            <a:ext cx="9144000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428625" y="1042988"/>
            <a:ext cx="5519738" cy="2233612"/>
          </a:xfrm>
          <a:prstGeom prst="rect">
            <a:avLst/>
          </a:prstGeom>
        </p:spPr>
        <p:txBody>
          <a:bodyPr lIns="0" tIns="0" rIns="0" bIns="0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20000"/>
                    </a:prstClr>
                  </a:outerShdw>
                </a:effectLst>
                <a:latin typeface="Helvetica"/>
                <a:cs typeface="Helvetica"/>
              </a:rPr>
              <a:t>Arts, Culture </a:t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20000"/>
                    </a:prstClr>
                  </a:outerShdw>
                </a:effectLst>
                <a:latin typeface="Helvetica"/>
                <a:cs typeface="Helvetica"/>
              </a:rPr>
            </a:br>
            <a:r>
              <a:rPr lang="en-US" sz="2400" b="1" dirty="0" smtClean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20000"/>
                    </a:prstClr>
                  </a:outerShdw>
                </a:effectLst>
                <a:latin typeface="Helvetica"/>
                <a:cs typeface="Helvetica"/>
              </a:rPr>
              <a:t>&amp; Civic Life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5240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800" b="1" dirty="0">
                <a:solidFill>
                  <a:schemeClr val="accent3"/>
                </a:solidFill>
              </a:rPr>
              <a:t>Center City today is rich with cultural amenities</a:t>
            </a:r>
            <a:endParaRPr lang="en-US" sz="2800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609600"/>
          </a:xfrm>
        </p:spPr>
        <p:txBody>
          <a:bodyPr/>
          <a:lstStyle/>
          <a:p>
            <a:pPr algn="r" eaLnBrk="1" hangingPunct="1"/>
            <a:r>
              <a:rPr lang="en-US" sz="2800" b="1" smtClean="0">
                <a:latin typeface="Arial" pitchFamily="34" charset="0"/>
              </a:rPr>
              <a:t>419 institutions spread throughout downtown</a:t>
            </a:r>
          </a:p>
        </p:txBody>
      </p:sp>
      <p:pic>
        <p:nvPicPr>
          <p:cNvPr id="83971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719138"/>
            <a:ext cx="9144000" cy="561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9"/>
          <p:cNvSpPr>
            <a:spLocks noChangeArrowheads="1"/>
          </p:cNvSpPr>
          <p:nvPr/>
        </p:nvSpPr>
        <p:spPr bwMode="auto">
          <a:xfrm>
            <a:off x="-533400" y="228600"/>
            <a:ext cx="96774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800" b="1">
                <a:solidFill>
                  <a:srgbClr val="FFFFFF"/>
                </a:solidFill>
              </a:rPr>
              <a:t>M</a:t>
            </a:r>
            <a:r>
              <a:rPr lang="en-US" sz="2800" b="1">
                <a:solidFill>
                  <a:schemeClr val="bg1"/>
                </a:solidFill>
                <a:cs typeface="Arial" pitchFamily="34" charset="0"/>
              </a:rPr>
              <a:t>ulti-month, team effort led by</a:t>
            </a:r>
          </a:p>
          <a:p>
            <a:pPr algn="r"/>
            <a:r>
              <a:rPr lang="en-US" b="1">
                <a:solidFill>
                  <a:schemeClr val="bg1"/>
                </a:solidFill>
                <a:cs typeface="Arial" pitchFamily="34" charset="0"/>
              </a:rPr>
              <a:t>Nancy Goldenberg, VP of Planning &amp; Development 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11267" name="Rectangle 4"/>
          <p:cNvSpPr>
            <a:spLocks noChangeArrowheads="1"/>
          </p:cNvSpPr>
          <p:nvPr/>
        </p:nvSpPr>
        <p:spPr bwMode="auto">
          <a:xfrm>
            <a:off x="381000" y="1981200"/>
            <a:ext cx="85344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en-US" sz="2000" b="1">
                <a:solidFill>
                  <a:schemeClr val="bg1"/>
                </a:solidFill>
                <a:cs typeface="Arial" pitchFamily="34" charset="0"/>
              </a:rPr>
              <a:t>Jack Denison, </a:t>
            </a:r>
            <a:r>
              <a:rPr lang="en-US" sz="1800" b="1">
                <a:solidFill>
                  <a:schemeClr val="bg1"/>
                </a:solidFill>
                <a:cs typeface="Arial" pitchFamily="34" charset="0"/>
              </a:rPr>
              <a:t>Research Assistant</a:t>
            </a:r>
          </a:p>
          <a:p>
            <a:pPr algn="just"/>
            <a:r>
              <a:rPr lang="en-US" sz="2000" b="1">
                <a:solidFill>
                  <a:schemeClr val="bg1"/>
                </a:solidFill>
                <a:cs typeface="Arial" pitchFamily="34" charset="0"/>
              </a:rPr>
              <a:t>Casandra Dominguez, </a:t>
            </a:r>
            <a:r>
              <a:rPr lang="en-US" sz="1800" b="1">
                <a:solidFill>
                  <a:schemeClr val="bg1"/>
                </a:solidFill>
                <a:cs typeface="Arial" pitchFamily="34" charset="0"/>
              </a:rPr>
              <a:t>Manager, Business Retention &amp; Retail Attraction</a:t>
            </a:r>
          </a:p>
          <a:p>
            <a:pPr algn="just"/>
            <a:r>
              <a:rPr lang="en-US" sz="2000" b="1">
                <a:solidFill>
                  <a:schemeClr val="bg1"/>
                </a:solidFill>
                <a:cs typeface="Arial" pitchFamily="34" charset="0"/>
              </a:rPr>
              <a:t>Francisco Garcia, Research Assistant</a:t>
            </a:r>
          </a:p>
          <a:p>
            <a:pPr algn="just"/>
            <a:r>
              <a:rPr lang="en-US" sz="2000" b="1">
                <a:solidFill>
                  <a:schemeClr val="bg1"/>
                </a:solidFill>
                <a:cs typeface="Arial" pitchFamily="34" charset="0"/>
              </a:rPr>
              <a:t>Linda Harris, </a:t>
            </a:r>
            <a:r>
              <a:rPr lang="en-US" sz="1800" b="1">
                <a:solidFill>
                  <a:schemeClr val="bg1"/>
                </a:solidFill>
                <a:cs typeface="Arial" pitchFamily="34" charset="0"/>
              </a:rPr>
              <a:t>Director of Communications &amp; Publications</a:t>
            </a:r>
            <a:r>
              <a:rPr lang="en-US" sz="2000" b="1">
                <a:solidFill>
                  <a:schemeClr val="bg1"/>
                </a:solidFill>
                <a:cs typeface="Arial" pitchFamily="34" charset="0"/>
              </a:rPr>
              <a:t> </a:t>
            </a:r>
          </a:p>
          <a:p>
            <a:pPr algn="just"/>
            <a:r>
              <a:rPr lang="en-US" sz="2000" b="1">
                <a:solidFill>
                  <a:schemeClr val="bg1"/>
                </a:solidFill>
                <a:cs typeface="Arial" pitchFamily="34" charset="0"/>
              </a:rPr>
              <a:t>Garret Hincken, </a:t>
            </a:r>
            <a:r>
              <a:rPr lang="en-US" sz="1800" b="1">
                <a:solidFill>
                  <a:schemeClr val="bg1"/>
                </a:solidFill>
                <a:cs typeface="Arial" pitchFamily="34" charset="0"/>
              </a:rPr>
              <a:t>Senior Manager of Research &amp; Transportation Policy</a:t>
            </a:r>
          </a:p>
          <a:p>
            <a:pPr algn="just"/>
            <a:r>
              <a:rPr lang="en-US" sz="2000" b="1">
                <a:solidFill>
                  <a:schemeClr val="bg1"/>
                </a:solidFill>
                <a:cs typeface="Arial" pitchFamily="34" charset="0"/>
              </a:rPr>
              <a:t>Bonnie Thompson, </a:t>
            </a:r>
            <a:r>
              <a:rPr lang="en-US" sz="1800" b="1">
                <a:solidFill>
                  <a:schemeClr val="bg1"/>
                </a:solidFill>
                <a:cs typeface="Arial" pitchFamily="34" charset="0"/>
              </a:rPr>
              <a:t>Director, Web Development &amp; Interactive Marketing </a:t>
            </a:r>
          </a:p>
          <a:p>
            <a:pPr algn="just"/>
            <a:r>
              <a:rPr lang="en-US" sz="2000" b="1">
                <a:solidFill>
                  <a:schemeClr val="bg1"/>
                </a:solidFill>
                <a:cs typeface="Arial" pitchFamily="34" charset="0"/>
              </a:rPr>
              <a:t>R.J. White, </a:t>
            </a:r>
            <a:r>
              <a:rPr lang="en-US" sz="1800" b="1">
                <a:solidFill>
                  <a:schemeClr val="bg1"/>
                </a:solidFill>
                <a:cs typeface="Arial" pitchFamily="34" charset="0"/>
              </a:rPr>
              <a:t>Manager of Interactive Marketing</a:t>
            </a:r>
          </a:p>
          <a:p>
            <a:pPr algn="just"/>
            <a:endParaRPr lang="en-US" sz="2000" b="1">
              <a:solidFill>
                <a:schemeClr val="bg1"/>
              </a:solidFill>
              <a:cs typeface="Arial" pitchFamily="34" charset="0"/>
            </a:endParaRPr>
          </a:p>
          <a:p>
            <a:pPr algn="just"/>
            <a:r>
              <a:rPr lang="en-US" sz="2000" b="1" u="sng">
                <a:solidFill>
                  <a:schemeClr val="bg1"/>
                </a:solidFill>
                <a:cs typeface="Arial" pitchFamily="34" charset="0"/>
              </a:rPr>
              <a:t>Report was designed by </a:t>
            </a:r>
          </a:p>
          <a:p>
            <a:pPr algn="just"/>
            <a:r>
              <a:rPr lang="en-US" sz="2000" b="1">
                <a:solidFill>
                  <a:schemeClr val="bg1"/>
                </a:solidFill>
                <a:cs typeface="Arial" pitchFamily="34" charset="0"/>
              </a:rPr>
              <a:t>Amy Yenchik, </a:t>
            </a:r>
            <a:r>
              <a:rPr lang="en-US" sz="1800" b="1">
                <a:solidFill>
                  <a:schemeClr val="bg1"/>
                </a:solidFill>
                <a:cs typeface="Arial" pitchFamily="34" charset="0"/>
              </a:rPr>
              <a:t>Creative Director</a:t>
            </a:r>
            <a:endParaRPr lang="en-US" sz="2000" b="1">
              <a:solidFill>
                <a:schemeClr val="bg1"/>
              </a:solidFill>
              <a:cs typeface="Arial" pitchFamily="34" charset="0"/>
            </a:endParaRPr>
          </a:p>
          <a:p>
            <a:pPr algn="just"/>
            <a:r>
              <a:rPr lang="en-US" sz="2000" b="1">
                <a:solidFill>
                  <a:schemeClr val="bg1"/>
                </a:solidFill>
                <a:cs typeface="Arial" pitchFamily="34" charset="0"/>
              </a:rPr>
              <a:t>Michael Choi </a:t>
            </a:r>
          </a:p>
          <a:p>
            <a:pPr algn="just"/>
            <a:r>
              <a:rPr lang="en-US" sz="2000" b="1">
                <a:solidFill>
                  <a:schemeClr val="bg1"/>
                </a:solidFill>
                <a:cs typeface="Arial" pitchFamily="34" charset="0"/>
              </a:rPr>
              <a:t>Tran La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609600"/>
          </a:xfrm>
        </p:spPr>
        <p:txBody>
          <a:bodyPr/>
          <a:lstStyle/>
          <a:p>
            <a:pPr algn="r"/>
            <a:r>
              <a:rPr lang="en-US" sz="2800" b="1" smtClean="0">
                <a:latin typeface="Arial" pitchFamily="34" charset="0"/>
                <a:cs typeface="Arial" pitchFamily="34" charset="0"/>
              </a:rPr>
              <a:t> These amenities combine to attract the highest  concentration of educated workers in city &amp; region</a:t>
            </a:r>
            <a:endParaRPr lang="en-US" smtClean="0"/>
          </a:p>
        </p:txBody>
      </p:sp>
      <p:pic>
        <p:nvPicPr>
          <p:cNvPr id="84995" name="Picture 23" descr="58-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286000" y="1600200"/>
            <a:ext cx="2205038" cy="239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6" name="Picture 11"/>
          <p:cNvPicPr>
            <a:picLocks noChangeAspect="1" noChangeArrowheads="1"/>
          </p:cNvPicPr>
          <p:nvPr/>
        </p:nvPicPr>
        <p:blipFill>
          <a:blip r:embed="rId3" cstate="screen"/>
          <a:srcRect b="9412"/>
          <a:stretch>
            <a:fillRect/>
          </a:stretch>
        </p:blipFill>
        <p:spPr bwMode="auto">
          <a:xfrm>
            <a:off x="0" y="1219200"/>
            <a:ext cx="9148763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10" name="Rectangle 16"/>
          <p:cNvSpPr>
            <a:spLocks noChangeArrowheads="1"/>
          </p:cNvSpPr>
          <p:nvPr/>
        </p:nvSpPr>
        <p:spPr bwMode="auto">
          <a:xfrm>
            <a:off x="2590800" y="5159375"/>
            <a:ext cx="61722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dirty="0"/>
              <a:t> </a:t>
            </a:r>
          </a:p>
          <a:p>
            <a:pPr algn="r"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30% have advanced degrees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0" y="168275"/>
            <a:ext cx="9067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</a:rPr>
              <a:t>Knowledge workers drive the new economy</a:t>
            </a:r>
          </a:p>
        </p:txBody>
      </p:sp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5181600" y="5089525"/>
            <a:ext cx="396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86020" name="Picture 6" descr="wistar1_PeterOlsen_WI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286000" y="3684588"/>
            <a:ext cx="2819400" cy="264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1" name="Picture 7" descr="The O"/>
          <p:cNvPicPr>
            <a:picLocks noChangeAspect="1" noChangeArrowheads="1"/>
          </p:cNvPicPr>
          <p:nvPr/>
        </p:nvPicPr>
        <p:blipFill>
          <a:blip r:embed="rId3" cstate="screen"/>
          <a:srcRect r="-8"/>
          <a:stretch>
            <a:fillRect/>
          </a:stretch>
        </p:blipFill>
        <p:spPr bwMode="auto">
          <a:xfrm>
            <a:off x="1600200" y="762000"/>
            <a:ext cx="403860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2" name="Picture 9" descr="tulare30lab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3695700"/>
            <a:ext cx="3505200" cy="262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3" name="Picture 4" descr="wokring on lap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514600" y="3660775"/>
            <a:ext cx="327660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4" name="Picture 4" descr="\\FILESERVER\Users\plevy\Desktop\3-people-Computer-iStock_0000048806652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684713" y="762000"/>
            <a:ext cx="445928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5" name="Picture 6" descr="\\FILESERVER\Users\plevy\Desktop\Business-Meeting.gif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-76200" y="762000"/>
            <a:ext cx="1981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6" name="Picture 4" descr="\\FILESERVER\Users\plevy\Desktop\PHO-09Jul27-171475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5334000" y="3733800"/>
            <a:ext cx="3810000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5" descr="\\FILESERVER\Users\plevy\Desktop\working-from-home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895600" y="3867150"/>
            <a:ext cx="43434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381000" y="1219200"/>
            <a:ext cx="8534400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0" y="7938"/>
            <a:ext cx="90678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800" b="1">
                <a:solidFill>
                  <a:schemeClr val="bg1"/>
                </a:solidFill>
                <a:cs typeface="Arial" pitchFamily="34" charset="0"/>
              </a:rPr>
              <a:t>Suburban firms are locating downtown                     to be near talent &amp; start-ups   </a:t>
            </a:r>
            <a:endParaRPr lang="en-US" sz="2800" b="1"/>
          </a:p>
        </p:txBody>
      </p:sp>
      <p:pic>
        <p:nvPicPr>
          <p:cNvPr id="87045" name="Picture 2" descr="\\FILESERVER\Users\plevy\Desktop\old-vs-young-workers-resized-60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1066800"/>
            <a:ext cx="418941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6" name="Picture 2" descr="\\FILESERVER\Users\plevy\Desktop\1398193953-want-nab-top-young-talent-millennial-proof-ofice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191000" y="1066800"/>
            <a:ext cx="5046663" cy="283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7" name="Picture 2" descr="\\FILESERVER\Users\plevy\Desktop\young-professionals-600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943600" y="388620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854075" y="914400"/>
            <a:ext cx="10948988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Rectangle 3"/>
          <p:cNvSpPr>
            <a:spLocks noChangeArrowheads="1"/>
          </p:cNvSpPr>
          <p:nvPr/>
        </p:nvSpPr>
        <p:spPr bwMode="auto">
          <a:xfrm>
            <a:off x="5589588" y="76200"/>
            <a:ext cx="34020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800" b="1">
                <a:solidFill>
                  <a:schemeClr val="bg1"/>
                </a:solidFill>
                <a:cs typeface="Arial" pitchFamily="34" charset="0"/>
              </a:rPr>
              <a:t>Very positive trend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1" descr="MAP_coworking office space 2016.eps"/>
          <p:cNvPicPr>
            <a:picLocks noChangeAspect="1"/>
          </p:cNvPicPr>
          <p:nvPr/>
        </p:nvPicPr>
        <p:blipFill>
          <a:blip r:embed="rId2" cstate="screen"/>
          <a:srcRect l="3563" t="11092" r="14220" b="21487"/>
          <a:stretch>
            <a:fillRect/>
          </a:stretch>
        </p:blipFill>
        <p:spPr bwMode="auto">
          <a:xfrm>
            <a:off x="0" y="1050925"/>
            <a:ext cx="9191625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31750" y="71438"/>
            <a:ext cx="90360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800" b="1">
                <a:solidFill>
                  <a:schemeClr val="bg1"/>
                </a:solidFill>
                <a:cs typeface="Arial" pitchFamily="34" charset="0"/>
              </a:rPr>
              <a:t>Coworking spaces are both incubators for start-ups</a:t>
            </a:r>
          </a:p>
          <a:p>
            <a:pPr algn="r"/>
            <a:r>
              <a:rPr lang="en-US" sz="2800" b="1">
                <a:solidFill>
                  <a:schemeClr val="bg1"/>
                </a:solidFill>
                <a:cs typeface="Arial" pitchFamily="34" charset="0"/>
              </a:rPr>
              <a:t>A way for suburban firms to test the market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4"/>
          <p:cNvSpPr>
            <a:spLocks noChangeArrowheads="1"/>
          </p:cNvSpPr>
          <p:nvPr/>
        </p:nvSpPr>
        <p:spPr bwMode="auto">
          <a:xfrm>
            <a:off x="0" y="990600"/>
            <a:ext cx="9144000" cy="5334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115" name="Rectangle 6"/>
          <p:cNvSpPr>
            <a:spLocks noChangeArrowheads="1"/>
          </p:cNvSpPr>
          <p:nvPr/>
        </p:nvSpPr>
        <p:spPr bwMode="auto">
          <a:xfrm>
            <a:off x="0" y="-76200"/>
            <a:ext cx="9144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800" b="1">
                <a:solidFill>
                  <a:schemeClr val="bg1"/>
                </a:solidFill>
                <a:cs typeface="Arial" pitchFamily="34" charset="0"/>
              </a:rPr>
              <a:t>Significantly expanded business attraction resources on CCD/CPDC’s website</a:t>
            </a:r>
            <a:endParaRPr lang="en-US" sz="2800"/>
          </a:p>
        </p:txBody>
      </p:sp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2" cstate="screen"/>
          <a:srcRect t="7813"/>
          <a:stretch>
            <a:fillRect/>
          </a:stretch>
        </p:blipFill>
        <p:spPr bwMode="auto">
          <a:xfrm>
            <a:off x="0" y="1371600"/>
            <a:ext cx="9144000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0" y="914400"/>
            <a:ext cx="9144000" cy="5410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91139" name="Picture 4" descr="Screen Shot 2017-04-21 at 9.20.25 AM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38200" y="917575"/>
            <a:ext cx="7924800" cy="539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0" name="Rectangle 3"/>
          <p:cNvSpPr>
            <a:spLocks noChangeArrowheads="1"/>
          </p:cNvSpPr>
          <p:nvPr/>
        </p:nvSpPr>
        <p:spPr bwMode="auto">
          <a:xfrm>
            <a:off x="0" y="147638"/>
            <a:ext cx="91440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b="1">
                <a:solidFill>
                  <a:schemeClr val="bg1"/>
                </a:solidFill>
                <a:cs typeface="Arial" pitchFamily="34" charset="0"/>
              </a:rPr>
              <a:t>Direct links to all the State, City &amp; PIDC’s incentive programs</a:t>
            </a:r>
          </a:p>
          <a:p>
            <a:pPr algn="r"/>
            <a:r>
              <a:rPr lang="en-US" b="1">
                <a:solidFill>
                  <a:schemeClr val="bg1"/>
                </a:solidFill>
                <a:cs typeface="Arial" pitchFamily="34" charset="0"/>
              </a:rPr>
              <a:t>&amp; to all private sector organizations</a:t>
            </a:r>
            <a:endParaRPr lang="en-US"/>
          </a:p>
        </p:txBody>
      </p:sp>
      <p:pic>
        <p:nvPicPr>
          <p:cNvPr id="91141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24400" y="3429000"/>
            <a:ext cx="324802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2" name="Picture 4" descr="Screen Shot 2017-04-21 at 9.20.25 AM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81000" y="3810000"/>
            <a:ext cx="4419600" cy="22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4"/>
          <p:cNvSpPr>
            <a:spLocks noChangeArrowheads="1"/>
          </p:cNvSpPr>
          <p:nvPr/>
        </p:nvSpPr>
        <p:spPr bwMode="auto">
          <a:xfrm>
            <a:off x="0" y="685800"/>
            <a:ext cx="9144000" cy="56388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92163" name="Picture 2" descr="Screen Shot 2017-04-21 at 9.18.26 AM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7200" y="762000"/>
            <a:ext cx="8077200" cy="553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2164" name="Straight Arrow Connector 3"/>
          <p:cNvCxnSpPr>
            <a:cxnSpLocks noChangeShapeType="1"/>
          </p:cNvCxnSpPr>
          <p:nvPr/>
        </p:nvCxnSpPr>
        <p:spPr bwMode="auto">
          <a:xfrm flipV="1">
            <a:off x="0" y="0"/>
            <a:ext cx="8610600" cy="6096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92165" name="Rectangle 5"/>
          <p:cNvSpPr>
            <a:spLocks noChangeArrowheads="1"/>
          </p:cNvSpPr>
          <p:nvPr/>
        </p:nvSpPr>
        <p:spPr bwMode="auto">
          <a:xfrm>
            <a:off x="2868613" y="76200"/>
            <a:ext cx="61991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800" b="1">
                <a:solidFill>
                  <a:schemeClr val="bg1"/>
                </a:solidFill>
                <a:cs typeface="Arial" pitchFamily="34" charset="0"/>
              </a:rPr>
              <a:t>Links to all resources for start-ups 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1" descr="Screen Shot 2017-04-21 at 9.21.06 AM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603250"/>
            <a:ext cx="9144000" cy="572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ctangle 2"/>
          <p:cNvSpPr>
            <a:spLocks noChangeArrowheads="1"/>
          </p:cNvSpPr>
          <p:nvPr/>
        </p:nvSpPr>
        <p:spPr bwMode="auto">
          <a:xfrm>
            <a:off x="2286000" y="76200"/>
            <a:ext cx="6629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800" b="1">
                <a:solidFill>
                  <a:schemeClr val="bg1"/>
                </a:solidFill>
                <a:cs typeface="Arial" pitchFamily="34" charset="0"/>
              </a:rPr>
              <a:t>Links to all coworking spaces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" y="-152400"/>
            <a:ext cx="9067800" cy="56943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800" b="1" i="1" dirty="0">
                <a:solidFill>
                  <a:schemeClr val="accent3"/>
                </a:solidFill>
                <a:latin typeface="Arial" charset="0"/>
              </a:rPr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sz="2800" b="1" dirty="0">
                <a:solidFill>
                  <a:schemeClr val="bg1"/>
                </a:solidFill>
              </a:rPr>
              <a:t>Challenges to overcome, but major opportunities </a:t>
            </a:r>
          </a:p>
          <a:p>
            <a:pPr algn="r">
              <a:defRPr/>
            </a:pPr>
            <a:r>
              <a:rPr lang="en-US" sz="2800" b="1" dirty="0">
                <a:solidFill>
                  <a:schemeClr val="bg1"/>
                </a:solidFill>
              </a:rPr>
              <a:t>To attract more businesses downtown </a:t>
            </a:r>
          </a:p>
          <a:p>
            <a:pPr algn="ctr">
              <a:defRPr/>
            </a:pPr>
            <a:endParaRPr lang="en-US" sz="28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en-US" sz="2800" b="1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en-US" sz="2800" b="1" u="sng" dirty="0">
                <a:solidFill>
                  <a:schemeClr val="bg1"/>
                </a:solidFill>
              </a:rPr>
              <a:t>Panel Discussion</a:t>
            </a:r>
          </a:p>
          <a:p>
            <a:pPr algn="ctr">
              <a:defRPr/>
            </a:pPr>
            <a:endParaRPr lang="en-US" sz="2800" b="1" u="sng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dirty="0"/>
              <a:t/>
            </a:r>
            <a:br>
              <a:rPr lang="en-US" dirty="0"/>
            </a:br>
            <a:r>
              <a:rPr lang="en-US" b="1" dirty="0" err="1">
                <a:solidFill>
                  <a:schemeClr val="bg1"/>
                </a:solidFill>
              </a:rPr>
              <a:t>Lisha</a:t>
            </a:r>
            <a:r>
              <a:rPr lang="en-US" b="1" dirty="0">
                <a:solidFill>
                  <a:schemeClr val="bg1"/>
                </a:solidFill>
              </a:rPr>
              <a:t> Davis</a:t>
            </a:r>
            <a:r>
              <a:rPr lang="en-US" dirty="0">
                <a:solidFill>
                  <a:schemeClr val="bg1"/>
                </a:solidFill>
              </a:rPr>
              <a:t>, 	 </a:t>
            </a:r>
            <a:r>
              <a:rPr lang="en-US" sz="2000" dirty="0">
                <a:solidFill>
                  <a:schemeClr val="bg1"/>
                </a:solidFill>
              </a:rPr>
              <a:t>Innovation Strategy, Vanguard </a:t>
            </a:r>
          </a:p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John Grady</a:t>
            </a:r>
            <a:r>
              <a:rPr lang="en-US" dirty="0">
                <a:solidFill>
                  <a:schemeClr val="bg1"/>
                </a:solidFill>
              </a:rPr>
              <a:t>, 	 </a:t>
            </a:r>
            <a:r>
              <a:rPr lang="en-US" sz="2000" dirty="0">
                <a:solidFill>
                  <a:schemeClr val="bg1"/>
                </a:solidFill>
              </a:rPr>
              <a:t>President, PIDC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Wayne L. Fisher</a:t>
            </a:r>
            <a:r>
              <a:rPr lang="en-US" dirty="0">
                <a:solidFill>
                  <a:schemeClr val="bg1"/>
                </a:solidFill>
              </a:rPr>
              <a:t>,	 </a:t>
            </a:r>
            <a:r>
              <a:rPr lang="en-US" sz="2000" dirty="0">
                <a:solidFill>
                  <a:schemeClr val="bg1"/>
                </a:solidFill>
              </a:rPr>
              <a:t>Ex Managing Director, Newmark Grubb Knight Frank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accent3"/>
                </a:solidFill>
                <a:latin typeface="Arial" charset="0"/>
              </a:rPr>
              <a:t/>
            </a:r>
            <a:br>
              <a:rPr lang="en-US" dirty="0">
                <a:solidFill>
                  <a:schemeClr val="accent3"/>
                </a:solidFill>
                <a:latin typeface="Arial" charset="0"/>
              </a:rPr>
            </a:br>
            <a:endParaRPr lang="en-US" dirty="0">
              <a:solidFill>
                <a:schemeClr val="accent3"/>
              </a:solidFill>
              <a:latin typeface="Arial" charset="0"/>
            </a:endParaRPr>
          </a:p>
        </p:txBody>
      </p:sp>
      <p:sp>
        <p:nvSpPr>
          <p:cNvPr id="94211" name="Rectangle 9"/>
          <p:cNvSpPr>
            <a:spLocks noChangeArrowheads="1"/>
          </p:cNvSpPr>
          <p:nvPr/>
        </p:nvSpPr>
        <p:spPr bwMode="auto">
          <a:xfrm>
            <a:off x="4451350" y="2967038"/>
            <a:ext cx="1841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b="1"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ChangeArrowheads="1"/>
          </p:cNvSpPr>
          <p:nvPr/>
        </p:nvSpPr>
        <p:spPr bwMode="auto">
          <a:xfrm>
            <a:off x="8959850" y="1066800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800" b="1" dirty="0">
                <a:solidFill>
                  <a:schemeClr val="accent3"/>
                </a:solidFill>
                <a:latin typeface="Arial" charset="0"/>
              </a:rPr>
              <a:t>State of Center City 2017</a:t>
            </a:r>
            <a:endParaRPr lang="en-US" sz="2800" dirty="0">
              <a:latin typeface="Arial" charset="0"/>
            </a:endParaRPr>
          </a:p>
        </p:txBody>
      </p:sp>
      <p:pic>
        <p:nvPicPr>
          <p:cNvPr id="12292" name="Picture 6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685800"/>
            <a:ext cx="461327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7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95800" y="688975"/>
            <a:ext cx="4648200" cy="563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BauerBodoni BoldOsF"/>
        <a:ea typeface="Osaka"/>
        <a:cs typeface=""/>
      </a:majorFont>
      <a:minorFont>
        <a:latin typeface="MetaBook-Roman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10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10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Amy's HD:Applications:Microsoft Office 2004:Templates:Presentations:Designs:Blank Presentation</Template>
  <TotalTime>3778</TotalTime>
  <Words>1230</Words>
  <Application>Microsoft Office PowerPoint</Application>
  <PresentationFormat>On-screen Show (4:3)</PresentationFormat>
  <Paragraphs>204</Paragraphs>
  <Slides>89</Slides>
  <Notes>15</Notes>
  <HiddenSlides>4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101" baseType="lpstr">
      <vt:lpstr>Arial</vt:lpstr>
      <vt:lpstr>ＭＳ Ｐゴシック</vt:lpstr>
      <vt:lpstr>BauerBodoni BoldOsF</vt:lpstr>
      <vt:lpstr>Osaka</vt:lpstr>
      <vt:lpstr>MetaBook-Roman</vt:lpstr>
      <vt:lpstr>Times</vt:lpstr>
      <vt:lpstr>MetaBold-Roman</vt:lpstr>
      <vt:lpstr>Univers 45 Light</vt:lpstr>
      <vt:lpstr>Calibri</vt:lpstr>
      <vt:lpstr>Helvetica</vt:lpstr>
      <vt:lpstr>Wingdings 3</vt:lpstr>
      <vt:lpstr>Blank Presentation</vt:lpstr>
      <vt:lpstr>Slide 1</vt:lpstr>
      <vt:lpstr>Slide 2</vt:lpstr>
      <vt:lpstr>Slide 3</vt:lpstr>
      <vt:lpstr>Each chapter contains reasons for celebration Outlines challenges to overcome 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Helping drive restaurants, retail &amp; sidewalk vitality</vt:lpstr>
      <vt:lpstr>Slide 70</vt:lpstr>
      <vt:lpstr>Slide 71</vt:lpstr>
      <vt:lpstr>Slide 72</vt:lpstr>
      <vt:lpstr>Slide 73</vt:lpstr>
      <vt:lpstr>Slide 74</vt:lpstr>
      <vt:lpstr>Continuous growth in fine dining restaurants</vt:lpstr>
      <vt:lpstr>Slide 76</vt:lpstr>
      <vt:lpstr>Slide 77</vt:lpstr>
      <vt:lpstr>Slide 78</vt:lpstr>
      <vt:lpstr>419 institutions spread throughout downtown</vt:lpstr>
      <vt:lpstr> These amenities combine to attract the highest  concentration of educated workers in city &amp; region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</vt:vector>
  </TitlesOfParts>
  <Company>CCD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 E N T E R  C I T Y  D I S T R I C T</dc:title>
  <dc:creator>Paul Levy</dc:creator>
  <cp:lastModifiedBy>rwhite</cp:lastModifiedBy>
  <cp:revision>246</cp:revision>
  <dcterms:created xsi:type="dcterms:W3CDTF">2004-05-17T19:32:42Z</dcterms:created>
  <dcterms:modified xsi:type="dcterms:W3CDTF">2017-04-25T16:16:27Z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